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90" r:id="rId13"/>
    <p:sldId id="263" r:id="rId14"/>
    <p:sldId id="260" r:id="rId15"/>
    <p:sldId id="266" r:id="rId16"/>
    <p:sldId id="345" r:id="rId17"/>
    <p:sldId id="303" r:id="rId18"/>
    <p:sldId id="311" r:id="rId19"/>
    <p:sldId id="312" r:id="rId20"/>
    <p:sldId id="267" r:id="rId21"/>
    <p:sldId id="270" r:id="rId22"/>
    <p:sldId id="318" r:id="rId23"/>
    <p:sldId id="319" r:id="rId24"/>
    <p:sldId id="320" r:id="rId25"/>
    <p:sldId id="321" r:id="rId26"/>
    <p:sldId id="268" r:id="rId27"/>
    <p:sldId id="269" r:id="rId28"/>
    <p:sldId id="315" r:id="rId29"/>
    <p:sldId id="264" r:id="rId30"/>
    <p:sldId id="322" r:id="rId31"/>
    <p:sldId id="261" r:id="rId32"/>
    <p:sldId id="271" r:id="rId33"/>
    <p:sldId id="272" r:id="rId34"/>
    <p:sldId id="273" r:id="rId35"/>
    <p:sldId id="274" r:id="rId36"/>
    <p:sldId id="265" r:id="rId37"/>
    <p:sldId id="262" r:id="rId38"/>
    <p:sldId id="275" r:id="rId39"/>
    <p:sldId id="276" r:id="rId40"/>
    <p:sldId id="277" r:id="rId41"/>
    <p:sldId id="278" r:id="rId42"/>
    <p:sldId id="280" r:id="rId43"/>
    <p:sldId id="279" r:id="rId44"/>
    <p:sldId id="259" r:id="rId45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79DABB-FFF5-D240-BDA5-9BDF7FA880CB}" v="3" dt="2022-09-19T02:17:52.0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74" autoAdjust="0"/>
    <p:restoredTop sz="85874"/>
  </p:normalViewPr>
  <p:slideViewPr>
    <p:cSldViewPr snapToGrid="0">
      <p:cViewPr varScale="1">
        <p:scale>
          <a:sx n="134" d="100"/>
          <a:sy n="134" d="100"/>
        </p:scale>
        <p:origin x="14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3A4776-9435-4538-B927-FC4E31C0C853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73A892D-C0DA-4652-8220-5ACBE3943C87}">
      <dgm:prSet custT="1"/>
      <dgm:spPr/>
      <dgm:t>
        <a:bodyPr/>
        <a:lstStyle/>
        <a:p>
          <a:r>
            <a:rPr lang="en-GB" sz="1400" b="1" dirty="0"/>
            <a:t>Standalone computer Vs. networked computers</a:t>
          </a:r>
          <a:endParaRPr lang="en-US" sz="1400" b="1" dirty="0"/>
        </a:p>
      </dgm:t>
    </dgm:pt>
    <dgm:pt modelId="{68D40529-F56F-480D-A1C1-4000F5C8BF50}" type="parTrans" cxnId="{08DCC323-E045-4F70-A2F0-838766E0D529}">
      <dgm:prSet/>
      <dgm:spPr/>
      <dgm:t>
        <a:bodyPr/>
        <a:lstStyle/>
        <a:p>
          <a:endParaRPr lang="en-US" sz="4000"/>
        </a:p>
      </dgm:t>
    </dgm:pt>
    <dgm:pt modelId="{CA2AF93F-132D-4369-AC1A-AD3701378957}" type="sibTrans" cxnId="{08DCC323-E045-4F70-A2F0-838766E0D529}">
      <dgm:prSet/>
      <dgm:spPr/>
      <dgm:t>
        <a:bodyPr/>
        <a:lstStyle/>
        <a:p>
          <a:endParaRPr lang="en-US" sz="4000"/>
        </a:p>
      </dgm:t>
    </dgm:pt>
    <dgm:pt modelId="{E1561573-5DD4-4785-8231-4D14911DD581}">
      <dgm:prSet custT="1"/>
      <dgm:spPr/>
      <dgm:t>
        <a:bodyPr/>
        <a:lstStyle/>
        <a:p>
          <a:r>
            <a:rPr lang="en-GB" sz="1400" b="1" dirty="0"/>
            <a:t>Distributed computing (starting from about 20 years ago)</a:t>
          </a:r>
          <a:endParaRPr lang="en-US" sz="1400" b="1" dirty="0"/>
        </a:p>
      </dgm:t>
    </dgm:pt>
    <dgm:pt modelId="{E69DF180-4ECC-427A-9070-3D629575D0F6}" type="parTrans" cxnId="{C4FE3D98-1396-49A7-8876-4D0BA43F07E1}">
      <dgm:prSet/>
      <dgm:spPr/>
      <dgm:t>
        <a:bodyPr/>
        <a:lstStyle/>
        <a:p>
          <a:endParaRPr lang="en-US" sz="4000"/>
        </a:p>
      </dgm:t>
    </dgm:pt>
    <dgm:pt modelId="{353D1117-167C-4B3C-BD6D-829CCAD8B851}" type="sibTrans" cxnId="{C4FE3D98-1396-49A7-8876-4D0BA43F07E1}">
      <dgm:prSet/>
      <dgm:spPr/>
      <dgm:t>
        <a:bodyPr/>
        <a:lstStyle/>
        <a:p>
          <a:endParaRPr lang="en-US" sz="4000"/>
        </a:p>
      </dgm:t>
    </dgm:pt>
    <dgm:pt modelId="{FC2017F1-31AC-41AB-BBE4-B34359917E7E}">
      <dgm:prSet custT="1"/>
      <dgm:spPr/>
      <dgm:t>
        <a:bodyPr/>
        <a:lstStyle/>
        <a:p>
          <a:r>
            <a:rPr lang="en-GB" sz="1200" dirty="0"/>
            <a:t>A computing job may be divided into sub-tasks to be performed by different processing units (in parallel/ or sequentially) which are connected by a network</a:t>
          </a:r>
          <a:endParaRPr lang="en-US" sz="1200" dirty="0"/>
        </a:p>
      </dgm:t>
    </dgm:pt>
    <dgm:pt modelId="{E359AFFB-15E0-4056-B329-18E424109B08}" type="parTrans" cxnId="{5AAB3A7C-63B4-47C7-90BF-7D8762AB3AE2}">
      <dgm:prSet/>
      <dgm:spPr/>
      <dgm:t>
        <a:bodyPr/>
        <a:lstStyle/>
        <a:p>
          <a:endParaRPr lang="en-US" sz="4000"/>
        </a:p>
      </dgm:t>
    </dgm:pt>
    <dgm:pt modelId="{076D7507-3F98-4649-8E02-EBEA92E2FFE1}" type="sibTrans" cxnId="{5AAB3A7C-63B4-47C7-90BF-7D8762AB3AE2}">
      <dgm:prSet/>
      <dgm:spPr/>
      <dgm:t>
        <a:bodyPr/>
        <a:lstStyle/>
        <a:p>
          <a:endParaRPr lang="en-US" sz="4000"/>
        </a:p>
      </dgm:t>
    </dgm:pt>
    <dgm:pt modelId="{72AC9EAC-9D63-4032-9C9E-4FAB5F54E4CE}">
      <dgm:prSet custT="1"/>
      <dgm:spPr/>
      <dgm:t>
        <a:bodyPr/>
        <a:lstStyle/>
        <a:p>
          <a:r>
            <a:rPr lang="en-GB" sz="1400" b="1" dirty="0"/>
            <a:t>Mobile computing (starting from about 10 years ago)</a:t>
          </a:r>
          <a:endParaRPr lang="en-US" sz="1400" b="1" dirty="0"/>
        </a:p>
      </dgm:t>
    </dgm:pt>
    <dgm:pt modelId="{7FBC41FC-9232-465F-A998-FC49203CB282}" type="parTrans" cxnId="{57BAD9B9-4A21-4F24-82DC-DEEC568FFBE0}">
      <dgm:prSet/>
      <dgm:spPr/>
      <dgm:t>
        <a:bodyPr/>
        <a:lstStyle/>
        <a:p>
          <a:endParaRPr lang="en-US" sz="4000"/>
        </a:p>
      </dgm:t>
    </dgm:pt>
    <dgm:pt modelId="{E732F7EE-26B1-4B05-81C3-092F1B52E18F}" type="sibTrans" cxnId="{57BAD9B9-4A21-4F24-82DC-DEEC568FFBE0}">
      <dgm:prSet/>
      <dgm:spPr/>
      <dgm:t>
        <a:bodyPr/>
        <a:lstStyle/>
        <a:p>
          <a:endParaRPr lang="en-US" sz="4000"/>
        </a:p>
      </dgm:t>
    </dgm:pt>
    <dgm:pt modelId="{7731791F-3AF4-494F-B320-A6654D6088A2}">
      <dgm:prSet custT="1"/>
      <dgm:spPr/>
      <dgm:t>
        <a:bodyPr/>
        <a:lstStyle/>
        <a:p>
          <a:r>
            <a:rPr lang="en-GB" sz="1200" dirty="0"/>
            <a:t>The users may move around and computing units (notebooks, laptop, etc.) are carrying by users</a:t>
          </a:r>
          <a:endParaRPr lang="en-US" sz="1200" dirty="0"/>
        </a:p>
      </dgm:t>
    </dgm:pt>
    <dgm:pt modelId="{A2FC3784-95DA-4812-A85F-95591E589FA4}" type="parTrans" cxnId="{62C623F8-500E-4341-9E83-4815B83FFB53}">
      <dgm:prSet/>
      <dgm:spPr/>
      <dgm:t>
        <a:bodyPr/>
        <a:lstStyle/>
        <a:p>
          <a:endParaRPr lang="en-US" sz="4000"/>
        </a:p>
      </dgm:t>
    </dgm:pt>
    <dgm:pt modelId="{A1784C9D-B0AD-46B7-97BA-8E4D7576A897}" type="sibTrans" cxnId="{62C623F8-500E-4341-9E83-4815B83FFB53}">
      <dgm:prSet/>
      <dgm:spPr/>
      <dgm:t>
        <a:bodyPr/>
        <a:lstStyle/>
        <a:p>
          <a:endParaRPr lang="en-US" sz="4000"/>
        </a:p>
      </dgm:t>
    </dgm:pt>
    <dgm:pt modelId="{9C67EBEB-AF60-4F22-B2ED-6B79190A6DB0}">
      <dgm:prSet custT="1"/>
      <dgm:spPr/>
      <dgm:t>
        <a:bodyPr/>
        <a:lstStyle/>
        <a:p>
          <a:r>
            <a:rPr lang="en-GB" sz="1200" dirty="0"/>
            <a:t>The system supports computing task requests from moving users through a wireless network</a:t>
          </a:r>
          <a:endParaRPr lang="en-US" sz="1200" dirty="0"/>
        </a:p>
      </dgm:t>
    </dgm:pt>
    <dgm:pt modelId="{56164468-0B57-4A23-8584-66560D5248E6}" type="parTrans" cxnId="{9165702D-3343-49AD-99D6-A5EDB6CBE123}">
      <dgm:prSet/>
      <dgm:spPr/>
      <dgm:t>
        <a:bodyPr/>
        <a:lstStyle/>
        <a:p>
          <a:endParaRPr lang="en-US" sz="4000"/>
        </a:p>
      </dgm:t>
    </dgm:pt>
    <dgm:pt modelId="{3D26922A-E367-4753-BF3D-54B0A3B131BA}" type="sibTrans" cxnId="{9165702D-3343-49AD-99D6-A5EDB6CBE123}">
      <dgm:prSet/>
      <dgm:spPr/>
      <dgm:t>
        <a:bodyPr/>
        <a:lstStyle/>
        <a:p>
          <a:endParaRPr lang="en-US" sz="4000"/>
        </a:p>
      </dgm:t>
    </dgm:pt>
    <dgm:pt modelId="{E1AD811D-109A-4514-98A4-760DF57479EB}">
      <dgm:prSet custT="1"/>
      <dgm:spPr/>
      <dgm:t>
        <a:bodyPr/>
        <a:lstStyle/>
        <a:p>
          <a:r>
            <a:rPr lang="en-GB" sz="1400" b="1" dirty="0"/>
            <a:t>High connectivity (both fixed and mobile)</a:t>
          </a:r>
          <a:endParaRPr lang="en-US" sz="1400" b="1" dirty="0"/>
        </a:p>
      </dgm:t>
    </dgm:pt>
    <dgm:pt modelId="{A6D85B83-680F-45B1-BC2A-50071A8D3612}" type="parTrans" cxnId="{596D9882-1766-4AE1-BD80-CB6F014E4C9B}">
      <dgm:prSet/>
      <dgm:spPr/>
      <dgm:t>
        <a:bodyPr/>
        <a:lstStyle/>
        <a:p>
          <a:endParaRPr lang="en-US" sz="4000"/>
        </a:p>
      </dgm:t>
    </dgm:pt>
    <dgm:pt modelId="{919E06E5-3EF0-4D3C-A707-58F704B2096C}" type="sibTrans" cxnId="{596D9882-1766-4AE1-BD80-CB6F014E4C9B}">
      <dgm:prSet/>
      <dgm:spPr/>
      <dgm:t>
        <a:bodyPr/>
        <a:lstStyle/>
        <a:p>
          <a:endParaRPr lang="en-US" sz="4000"/>
        </a:p>
      </dgm:t>
    </dgm:pt>
    <dgm:pt modelId="{1C376C03-B253-418F-ADB1-B62942E11F3C}">
      <dgm:prSet custT="1"/>
      <dgm:spPr/>
      <dgm:t>
        <a:bodyPr/>
        <a:lstStyle/>
        <a:p>
          <a:r>
            <a:rPr lang="en-GB" sz="1200" dirty="0"/>
            <a:t>The computing units are connected if necessary (even moving) and work together cooperatively to complete a job request</a:t>
          </a:r>
          <a:endParaRPr lang="en-US" sz="1200" dirty="0"/>
        </a:p>
      </dgm:t>
    </dgm:pt>
    <dgm:pt modelId="{5E3FACAE-658E-4A93-AFDE-DF6C3E8CA923}" type="parTrans" cxnId="{309088B1-655C-4D88-BE56-A3CBFD60A4E2}">
      <dgm:prSet/>
      <dgm:spPr/>
      <dgm:t>
        <a:bodyPr/>
        <a:lstStyle/>
        <a:p>
          <a:endParaRPr lang="en-US" sz="4000"/>
        </a:p>
      </dgm:t>
    </dgm:pt>
    <dgm:pt modelId="{63409A6F-ECE6-45CE-969F-B8D3EF627307}" type="sibTrans" cxnId="{309088B1-655C-4D88-BE56-A3CBFD60A4E2}">
      <dgm:prSet/>
      <dgm:spPr/>
      <dgm:t>
        <a:bodyPr/>
        <a:lstStyle/>
        <a:p>
          <a:endParaRPr lang="en-US" sz="4000"/>
        </a:p>
      </dgm:t>
    </dgm:pt>
    <dgm:pt modelId="{0FF2E8A3-96AB-4120-A4C6-38F64D119117}" type="pres">
      <dgm:prSet presAssocID="{AC3A4776-9435-4538-B927-FC4E31C0C85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5A99585-36A3-47F0-97C9-F675AE0027EA}" type="pres">
      <dgm:prSet presAssocID="{E73A892D-C0DA-4652-8220-5ACBE3943C87}" presName="hierRoot1" presStyleCnt="0"/>
      <dgm:spPr/>
    </dgm:pt>
    <dgm:pt modelId="{5B4C25AA-FA92-4950-A17C-9B15525DD7B5}" type="pres">
      <dgm:prSet presAssocID="{E73A892D-C0DA-4652-8220-5ACBE3943C87}" presName="composite" presStyleCnt="0"/>
      <dgm:spPr/>
    </dgm:pt>
    <dgm:pt modelId="{993AB3DD-A4FE-4E9C-AF19-10DDCCC48618}" type="pres">
      <dgm:prSet presAssocID="{E73A892D-C0DA-4652-8220-5ACBE3943C87}" presName="background" presStyleLbl="node0" presStyleIdx="0" presStyleCnt="4"/>
      <dgm:spPr/>
    </dgm:pt>
    <dgm:pt modelId="{30F0EAA9-4979-46B8-8F30-83114606DDCC}" type="pres">
      <dgm:prSet presAssocID="{E73A892D-C0DA-4652-8220-5ACBE3943C87}" presName="text" presStyleLbl="fgAcc0" presStyleIdx="0" presStyleCnt="4" custScaleY="124684">
        <dgm:presLayoutVars>
          <dgm:chPref val="3"/>
        </dgm:presLayoutVars>
      </dgm:prSet>
      <dgm:spPr/>
    </dgm:pt>
    <dgm:pt modelId="{C86FD613-BD5C-4803-81F5-0E85E38BB8F0}" type="pres">
      <dgm:prSet presAssocID="{E73A892D-C0DA-4652-8220-5ACBE3943C87}" presName="hierChild2" presStyleCnt="0"/>
      <dgm:spPr/>
    </dgm:pt>
    <dgm:pt modelId="{C7036623-990D-42B0-A968-72509294DEA9}" type="pres">
      <dgm:prSet presAssocID="{E1561573-5DD4-4785-8231-4D14911DD581}" presName="hierRoot1" presStyleCnt="0"/>
      <dgm:spPr/>
    </dgm:pt>
    <dgm:pt modelId="{FBE673C4-A880-4A0E-ACFB-4F22F76D2022}" type="pres">
      <dgm:prSet presAssocID="{E1561573-5DD4-4785-8231-4D14911DD581}" presName="composite" presStyleCnt="0"/>
      <dgm:spPr/>
    </dgm:pt>
    <dgm:pt modelId="{2CE2B651-B5B9-4B4B-8A65-34A1560549F7}" type="pres">
      <dgm:prSet presAssocID="{E1561573-5DD4-4785-8231-4D14911DD581}" presName="background" presStyleLbl="node0" presStyleIdx="1" presStyleCnt="4"/>
      <dgm:spPr/>
    </dgm:pt>
    <dgm:pt modelId="{7CF76008-6FF6-4338-81ED-A7E304F6D5A2}" type="pres">
      <dgm:prSet presAssocID="{E1561573-5DD4-4785-8231-4D14911DD581}" presName="text" presStyleLbl="fgAcc0" presStyleIdx="1" presStyleCnt="4" custScaleY="146852">
        <dgm:presLayoutVars>
          <dgm:chPref val="3"/>
        </dgm:presLayoutVars>
      </dgm:prSet>
      <dgm:spPr/>
    </dgm:pt>
    <dgm:pt modelId="{427F5351-AFEF-40C9-A5B7-15D634B7954F}" type="pres">
      <dgm:prSet presAssocID="{E1561573-5DD4-4785-8231-4D14911DD581}" presName="hierChild2" presStyleCnt="0"/>
      <dgm:spPr/>
    </dgm:pt>
    <dgm:pt modelId="{8624A796-D698-4A74-885C-8643785651E0}" type="pres">
      <dgm:prSet presAssocID="{E359AFFB-15E0-4056-B329-18E424109B08}" presName="Name10" presStyleLbl="parChTrans1D2" presStyleIdx="0" presStyleCnt="4"/>
      <dgm:spPr/>
    </dgm:pt>
    <dgm:pt modelId="{F1D005B7-67C1-49B2-BD57-EAFBF286FA94}" type="pres">
      <dgm:prSet presAssocID="{FC2017F1-31AC-41AB-BBE4-B34359917E7E}" presName="hierRoot2" presStyleCnt="0"/>
      <dgm:spPr/>
    </dgm:pt>
    <dgm:pt modelId="{4AA1D024-AAFB-403D-94A2-1E8E332DC81C}" type="pres">
      <dgm:prSet presAssocID="{FC2017F1-31AC-41AB-BBE4-B34359917E7E}" presName="composite2" presStyleCnt="0"/>
      <dgm:spPr/>
    </dgm:pt>
    <dgm:pt modelId="{5E79ACC4-DBE3-4631-867A-22F2C52842A1}" type="pres">
      <dgm:prSet presAssocID="{FC2017F1-31AC-41AB-BBE4-B34359917E7E}" presName="background2" presStyleLbl="node2" presStyleIdx="0" presStyleCnt="4"/>
      <dgm:spPr/>
    </dgm:pt>
    <dgm:pt modelId="{E386D5F0-38F2-4439-B395-C13E9E6D2625}" type="pres">
      <dgm:prSet presAssocID="{FC2017F1-31AC-41AB-BBE4-B34359917E7E}" presName="text2" presStyleLbl="fgAcc2" presStyleIdx="0" presStyleCnt="4" custScaleY="251209">
        <dgm:presLayoutVars>
          <dgm:chPref val="3"/>
        </dgm:presLayoutVars>
      </dgm:prSet>
      <dgm:spPr/>
    </dgm:pt>
    <dgm:pt modelId="{E0EAA0C4-8894-41BC-A4D5-F308E19C510E}" type="pres">
      <dgm:prSet presAssocID="{FC2017F1-31AC-41AB-BBE4-B34359917E7E}" presName="hierChild3" presStyleCnt="0"/>
      <dgm:spPr/>
    </dgm:pt>
    <dgm:pt modelId="{6B2235C0-AC29-4A2F-8D96-FD8E467874C1}" type="pres">
      <dgm:prSet presAssocID="{72AC9EAC-9D63-4032-9C9E-4FAB5F54E4CE}" presName="hierRoot1" presStyleCnt="0"/>
      <dgm:spPr/>
    </dgm:pt>
    <dgm:pt modelId="{DE0CFC00-346B-49E1-B623-DB93ED4B0ACA}" type="pres">
      <dgm:prSet presAssocID="{72AC9EAC-9D63-4032-9C9E-4FAB5F54E4CE}" presName="composite" presStyleCnt="0"/>
      <dgm:spPr/>
    </dgm:pt>
    <dgm:pt modelId="{294C8A88-59BA-4DBF-9961-12B98D057B07}" type="pres">
      <dgm:prSet presAssocID="{72AC9EAC-9D63-4032-9C9E-4FAB5F54E4CE}" presName="background" presStyleLbl="node0" presStyleIdx="2" presStyleCnt="4"/>
      <dgm:spPr/>
    </dgm:pt>
    <dgm:pt modelId="{1D074532-44D5-490E-B4B8-2C02DD48CCFB}" type="pres">
      <dgm:prSet presAssocID="{72AC9EAC-9D63-4032-9C9E-4FAB5F54E4CE}" presName="text" presStyleLbl="fgAcc0" presStyleIdx="2" presStyleCnt="4" custScaleY="145471">
        <dgm:presLayoutVars>
          <dgm:chPref val="3"/>
        </dgm:presLayoutVars>
      </dgm:prSet>
      <dgm:spPr/>
    </dgm:pt>
    <dgm:pt modelId="{D063AEB5-C818-454D-A3DB-A2D6D5F539CA}" type="pres">
      <dgm:prSet presAssocID="{72AC9EAC-9D63-4032-9C9E-4FAB5F54E4CE}" presName="hierChild2" presStyleCnt="0"/>
      <dgm:spPr/>
    </dgm:pt>
    <dgm:pt modelId="{56A64646-2873-467A-9F13-0DEEBFBA6FE8}" type="pres">
      <dgm:prSet presAssocID="{A2FC3784-95DA-4812-A85F-95591E589FA4}" presName="Name10" presStyleLbl="parChTrans1D2" presStyleIdx="1" presStyleCnt="4"/>
      <dgm:spPr/>
    </dgm:pt>
    <dgm:pt modelId="{DA862368-1485-4D61-BBDA-9FE757DC4561}" type="pres">
      <dgm:prSet presAssocID="{7731791F-3AF4-494F-B320-A6654D6088A2}" presName="hierRoot2" presStyleCnt="0"/>
      <dgm:spPr/>
    </dgm:pt>
    <dgm:pt modelId="{54AF69DB-0193-4956-905B-7DF4085738FB}" type="pres">
      <dgm:prSet presAssocID="{7731791F-3AF4-494F-B320-A6654D6088A2}" presName="composite2" presStyleCnt="0"/>
      <dgm:spPr/>
    </dgm:pt>
    <dgm:pt modelId="{66CB8019-F2B8-43CA-B147-0EE6EA7F84CA}" type="pres">
      <dgm:prSet presAssocID="{7731791F-3AF4-494F-B320-A6654D6088A2}" presName="background2" presStyleLbl="node2" presStyleIdx="1" presStyleCnt="4"/>
      <dgm:spPr/>
    </dgm:pt>
    <dgm:pt modelId="{8DC21842-9C85-444C-87DF-B6785278D821}" type="pres">
      <dgm:prSet presAssocID="{7731791F-3AF4-494F-B320-A6654D6088A2}" presName="text2" presStyleLbl="fgAcc2" presStyleIdx="1" presStyleCnt="4" custScaleY="205310">
        <dgm:presLayoutVars>
          <dgm:chPref val="3"/>
        </dgm:presLayoutVars>
      </dgm:prSet>
      <dgm:spPr/>
    </dgm:pt>
    <dgm:pt modelId="{CE5F8D2B-3ED2-4ADB-B1DC-FCBEC1BE4311}" type="pres">
      <dgm:prSet presAssocID="{7731791F-3AF4-494F-B320-A6654D6088A2}" presName="hierChild3" presStyleCnt="0"/>
      <dgm:spPr/>
    </dgm:pt>
    <dgm:pt modelId="{F4A3FDD7-C2E8-4DBA-8A1C-CF1D474F47FD}" type="pres">
      <dgm:prSet presAssocID="{56164468-0B57-4A23-8584-66560D5248E6}" presName="Name10" presStyleLbl="parChTrans1D2" presStyleIdx="2" presStyleCnt="4"/>
      <dgm:spPr/>
    </dgm:pt>
    <dgm:pt modelId="{289B8AE8-CCCB-4AB2-868F-4136E61E410B}" type="pres">
      <dgm:prSet presAssocID="{9C67EBEB-AF60-4F22-B2ED-6B79190A6DB0}" presName="hierRoot2" presStyleCnt="0"/>
      <dgm:spPr/>
    </dgm:pt>
    <dgm:pt modelId="{E0C3FD3A-398E-4CC5-B7B6-99A546A11CBA}" type="pres">
      <dgm:prSet presAssocID="{9C67EBEB-AF60-4F22-B2ED-6B79190A6DB0}" presName="composite2" presStyleCnt="0"/>
      <dgm:spPr/>
    </dgm:pt>
    <dgm:pt modelId="{D81FED8C-E0BC-4A76-AB99-4A4818151A87}" type="pres">
      <dgm:prSet presAssocID="{9C67EBEB-AF60-4F22-B2ED-6B79190A6DB0}" presName="background2" presStyleLbl="node2" presStyleIdx="2" presStyleCnt="4"/>
      <dgm:spPr/>
    </dgm:pt>
    <dgm:pt modelId="{5996BB6F-9E0A-494D-9949-016039B2A40A}" type="pres">
      <dgm:prSet presAssocID="{9C67EBEB-AF60-4F22-B2ED-6B79190A6DB0}" presName="text2" presStyleLbl="fgAcc2" presStyleIdx="2" presStyleCnt="4" custScaleY="170045">
        <dgm:presLayoutVars>
          <dgm:chPref val="3"/>
        </dgm:presLayoutVars>
      </dgm:prSet>
      <dgm:spPr/>
    </dgm:pt>
    <dgm:pt modelId="{559E3824-75B3-481E-8096-A53D7E6A27A8}" type="pres">
      <dgm:prSet presAssocID="{9C67EBEB-AF60-4F22-B2ED-6B79190A6DB0}" presName="hierChild3" presStyleCnt="0"/>
      <dgm:spPr/>
    </dgm:pt>
    <dgm:pt modelId="{E4626293-9F77-479D-AF25-F590C5343D40}" type="pres">
      <dgm:prSet presAssocID="{E1AD811D-109A-4514-98A4-760DF57479EB}" presName="hierRoot1" presStyleCnt="0"/>
      <dgm:spPr/>
    </dgm:pt>
    <dgm:pt modelId="{4E66CC74-1793-4922-B752-A859A29D59B5}" type="pres">
      <dgm:prSet presAssocID="{E1AD811D-109A-4514-98A4-760DF57479EB}" presName="composite" presStyleCnt="0"/>
      <dgm:spPr/>
    </dgm:pt>
    <dgm:pt modelId="{FB8AC8A4-FB07-4ED0-B603-7DD95933D2A2}" type="pres">
      <dgm:prSet presAssocID="{E1AD811D-109A-4514-98A4-760DF57479EB}" presName="background" presStyleLbl="node0" presStyleIdx="3" presStyleCnt="4"/>
      <dgm:spPr/>
    </dgm:pt>
    <dgm:pt modelId="{40F39250-64F6-4D57-A183-56DB24745066}" type="pres">
      <dgm:prSet presAssocID="{E1AD811D-109A-4514-98A4-760DF57479EB}" presName="text" presStyleLbl="fgAcc0" presStyleIdx="3" presStyleCnt="4" custScaleY="138790">
        <dgm:presLayoutVars>
          <dgm:chPref val="3"/>
        </dgm:presLayoutVars>
      </dgm:prSet>
      <dgm:spPr/>
    </dgm:pt>
    <dgm:pt modelId="{04D37F13-BE7A-4855-933D-F6EEC58ACD2C}" type="pres">
      <dgm:prSet presAssocID="{E1AD811D-109A-4514-98A4-760DF57479EB}" presName="hierChild2" presStyleCnt="0"/>
      <dgm:spPr/>
    </dgm:pt>
    <dgm:pt modelId="{95D8C179-D1D8-4D33-8022-4631DAE0E7EF}" type="pres">
      <dgm:prSet presAssocID="{5E3FACAE-658E-4A93-AFDE-DF6C3E8CA923}" presName="Name10" presStyleLbl="parChTrans1D2" presStyleIdx="3" presStyleCnt="4"/>
      <dgm:spPr/>
    </dgm:pt>
    <dgm:pt modelId="{C21AF3AC-C318-4FDA-8706-A70B60267189}" type="pres">
      <dgm:prSet presAssocID="{1C376C03-B253-418F-ADB1-B62942E11F3C}" presName="hierRoot2" presStyleCnt="0"/>
      <dgm:spPr/>
    </dgm:pt>
    <dgm:pt modelId="{B8707E2F-77A4-4CA0-BA16-FDC5A332FF77}" type="pres">
      <dgm:prSet presAssocID="{1C376C03-B253-418F-ADB1-B62942E11F3C}" presName="composite2" presStyleCnt="0"/>
      <dgm:spPr/>
    </dgm:pt>
    <dgm:pt modelId="{7B8E6DBC-7F2C-4461-8119-83CBB82F225C}" type="pres">
      <dgm:prSet presAssocID="{1C376C03-B253-418F-ADB1-B62942E11F3C}" presName="background2" presStyleLbl="node2" presStyleIdx="3" presStyleCnt="4"/>
      <dgm:spPr/>
    </dgm:pt>
    <dgm:pt modelId="{85078FFA-A844-4A2E-BD3D-BA2A3A31361A}" type="pres">
      <dgm:prSet presAssocID="{1C376C03-B253-418F-ADB1-B62942E11F3C}" presName="text2" presStyleLbl="fgAcc2" presStyleIdx="3" presStyleCnt="4" custScaleY="196736">
        <dgm:presLayoutVars>
          <dgm:chPref val="3"/>
        </dgm:presLayoutVars>
      </dgm:prSet>
      <dgm:spPr/>
    </dgm:pt>
    <dgm:pt modelId="{BC6909AE-92D7-48C3-A510-950AC408EFC1}" type="pres">
      <dgm:prSet presAssocID="{1C376C03-B253-418F-ADB1-B62942E11F3C}" presName="hierChild3" presStyleCnt="0"/>
      <dgm:spPr/>
    </dgm:pt>
  </dgm:ptLst>
  <dgm:cxnLst>
    <dgm:cxn modelId="{08DCC323-E045-4F70-A2F0-838766E0D529}" srcId="{AC3A4776-9435-4538-B927-FC4E31C0C853}" destId="{E73A892D-C0DA-4652-8220-5ACBE3943C87}" srcOrd="0" destOrd="0" parTransId="{68D40529-F56F-480D-A1C1-4000F5C8BF50}" sibTransId="{CA2AF93F-132D-4369-AC1A-AD3701378957}"/>
    <dgm:cxn modelId="{9165702D-3343-49AD-99D6-A5EDB6CBE123}" srcId="{72AC9EAC-9D63-4032-9C9E-4FAB5F54E4CE}" destId="{9C67EBEB-AF60-4F22-B2ED-6B79190A6DB0}" srcOrd="1" destOrd="0" parTransId="{56164468-0B57-4A23-8584-66560D5248E6}" sibTransId="{3D26922A-E367-4753-BF3D-54B0A3B131BA}"/>
    <dgm:cxn modelId="{19D78D4F-62C5-4AE4-9AC9-1A39AA3DA8FE}" type="presOf" srcId="{1C376C03-B253-418F-ADB1-B62942E11F3C}" destId="{85078FFA-A844-4A2E-BD3D-BA2A3A31361A}" srcOrd="0" destOrd="0" presId="urn:microsoft.com/office/officeart/2005/8/layout/hierarchy1"/>
    <dgm:cxn modelId="{79B62C64-E8DC-41EF-BD1D-119CEE0A139A}" type="presOf" srcId="{AC3A4776-9435-4538-B927-FC4E31C0C853}" destId="{0FF2E8A3-96AB-4120-A4C6-38F64D119117}" srcOrd="0" destOrd="0" presId="urn:microsoft.com/office/officeart/2005/8/layout/hierarchy1"/>
    <dgm:cxn modelId="{5AAB3A7C-63B4-47C7-90BF-7D8762AB3AE2}" srcId="{E1561573-5DD4-4785-8231-4D14911DD581}" destId="{FC2017F1-31AC-41AB-BBE4-B34359917E7E}" srcOrd="0" destOrd="0" parTransId="{E359AFFB-15E0-4056-B329-18E424109B08}" sibTransId="{076D7507-3F98-4649-8E02-EBEA92E2FFE1}"/>
    <dgm:cxn modelId="{596D9882-1766-4AE1-BD80-CB6F014E4C9B}" srcId="{AC3A4776-9435-4538-B927-FC4E31C0C853}" destId="{E1AD811D-109A-4514-98A4-760DF57479EB}" srcOrd="3" destOrd="0" parTransId="{A6D85B83-680F-45B1-BC2A-50071A8D3612}" sibTransId="{919E06E5-3EF0-4D3C-A707-58F704B2096C}"/>
    <dgm:cxn modelId="{E46B9094-4E71-4465-BB33-D6FE0393E25D}" type="presOf" srcId="{E1AD811D-109A-4514-98A4-760DF57479EB}" destId="{40F39250-64F6-4D57-A183-56DB24745066}" srcOrd="0" destOrd="0" presId="urn:microsoft.com/office/officeart/2005/8/layout/hierarchy1"/>
    <dgm:cxn modelId="{8C130597-3AEC-4712-BD49-74918B598FCF}" type="presOf" srcId="{FC2017F1-31AC-41AB-BBE4-B34359917E7E}" destId="{E386D5F0-38F2-4439-B395-C13E9E6D2625}" srcOrd="0" destOrd="0" presId="urn:microsoft.com/office/officeart/2005/8/layout/hierarchy1"/>
    <dgm:cxn modelId="{C4FE3D98-1396-49A7-8876-4D0BA43F07E1}" srcId="{AC3A4776-9435-4538-B927-FC4E31C0C853}" destId="{E1561573-5DD4-4785-8231-4D14911DD581}" srcOrd="1" destOrd="0" parTransId="{E69DF180-4ECC-427A-9070-3D629575D0F6}" sibTransId="{353D1117-167C-4B3C-BD6D-829CCAD8B851}"/>
    <dgm:cxn modelId="{D4BDC59F-76C6-4CA1-A64E-8C9E3DF1C8FB}" type="presOf" srcId="{A2FC3784-95DA-4812-A85F-95591E589FA4}" destId="{56A64646-2873-467A-9F13-0DEEBFBA6FE8}" srcOrd="0" destOrd="0" presId="urn:microsoft.com/office/officeart/2005/8/layout/hierarchy1"/>
    <dgm:cxn modelId="{84FD61A7-E322-400D-9613-C16FD25A8D2B}" type="presOf" srcId="{56164468-0B57-4A23-8584-66560D5248E6}" destId="{F4A3FDD7-C2E8-4DBA-8A1C-CF1D474F47FD}" srcOrd="0" destOrd="0" presId="urn:microsoft.com/office/officeart/2005/8/layout/hierarchy1"/>
    <dgm:cxn modelId="{9D0541A8-2B9D-4D91-8C5D-E64114D23307}" type="presOf" srcId="{7731791F-3AF4-494F-B320-A6654D6088A2}" destId="{8DC21842-9C85-444C-87DF-B6785278D821}" srcOrd="0" destOrd="0" presId="urn:microsoft.com/office/officeart/2005/8/layout/hierarchy1"/>
    <dgm:cxn modelId="{7350A1A8-BBF1-4264-8588-67FEC629766A}" type="presOf" srcId="{9C67EBEB-AF60-4F22-B2ED-6B79190A6DB0}" destId="{5996BB6F-9E0A-494D-9949-016039B2A40A}" srcOrd="0" destOrd="0" presId="urn:microsoft.com/office/officeart/2005/8/layout/hierarchy1"/>
    <dgm:cxn modelId="{9C878FAF-A080-4800-8E02-14A6319B3CE9}" type="presOf" srcId="{E359AFFB-15E0-4056-B329-18E424109B08}" destId="{8624A796-D698-4A74-885C-8643785651E0}" srcOrd="0" destOrd="0" presId="urn:microsoft.com/office/officeart/2005/8/layout/hierarchy1"/>
    <dgm:cxn modelId="{309088B1-655C-4D88-BE56-A3CBFD60A4E2}" srcId="{E1AD811D-109A-4514-98A4-760DF57479EB}" destId="{1C376C03-B253-418F-ADB1-B62942E11F3C}" srcOrd="0" destOrd="0" parTransId="{5E3FACAE-658E-4A93-AFDE-DF6C3E8CA923}" sibTransId="{63409A6F-ECE6-45CE-969F-B8D3EF627307}"/>
    <dgm:cxn modelId="{57BAD9B9-4A21-4F24-82DC-DEEC568FFBE0}" srcId="{AC3A4776-9435-4538-B927-FC4E31C0C853}" destId="{72AC9EAC-9D63-4032-9C9E-4FAB5F54E4CE}" srcOrd="2" destOrd="0" parTransId="{7FBC41FC-9232-465F-A998-FC49203CB282}" sibTransId="{E732F7EE-26B1-4B05-81C3-092F1B52E18F}"/>
    <dgm:cxn modelId="{BB05BFBC-EF66-46AB-A5BE-D0588B82CA3B}" type="presOf" srcId="{5E3FACAE-658E-4A93-AFDE-DF6C3E8CA923}" destId="{95D8C179-D1D8-4D33-8022-4631DAE0E7EF}" srcOrd="0" destOrd="0" presId="urn:microsoft.com/office/officeart/2005/8/layout/hierarchy1"/>
    <dgm:cxn modelId="{BFA5E8D8-5B9C-4995-ABA9-9527DC284D50}" type="presOf" srcId="{E73A892D-C0DA-4652-8220-5ACBE3943C87}" destId="{30F0EAA9-4979-46B8-8F30-83114606DDCC}" srcOrd="0" destOrd="0" presId="urn:microsoft.com/office/officeart/2005/8/layout/hierarchy1"/>
    <dgm:cxn modelId="{080732DA-742E-41C5-BD1E-D8D57D369291}" type="presOf" srcId="{E1561573-5DD4-4785-8231-4D14911DD581}" destId="{7CF76008-6FF6-4338-81ED-A7E304F6D5A2}" srcOrd="0" destOrd="0" presId="urn:microsoft.com/office/officeart/2005/8/layout/hierarchy1"/>
    <dgm:cxn modelId="{D4C702EC-B95A-4E7D-B60F-7F4C71199EF3}" type="presOf" srcId="{72AC9EAC-9D63-4032-9C9E-4FAB5F54E4CE}" destId="{1D074532-44D5-490E-B4B8-2C02DD48CCFB}" srcOrd="0" destOrd="0" presId="urn:microsoft.com/office/officeart/2005/8/layout/hierarchy1"/>
    <dgm:cxn modelId="{62C623F8-500E-4341-9E83-4815B83FFB53}" srcId="{72AC9EAC-9D63-4032-9C9E-4FAB5F54E4CE}" destId="{7731791F-3AF4-494F-B320-A6654D6088A2}" srcOrd="0" destOrd="0" parTransId="{A2FC3784-95DA-4812-A85F-95591E589FA4}" sibTransId="{A1784C9D-B0AD-46B7-97BA-8E4D7576A897}"/>
    <dgm:cxn modelId="{6FF76F5B-06A6-44A1-894F-CF1D82F87034}" type="presParOf" srcId="{0FF2E8A3-96AB-4120-A4C6-38F64D119117}" destId="{15A99585-36A3-47F0-97C9-F675AE0027EA}" srcOrd="0" destOrd="0" presId="urn:microsoft.com/office/officeart/2005/8/layout/hierarchy1"/>
    <dgm:cxn modelId="{6789C49C-B4A4-4FFC-A660-733BBC0672FA}" type="presParOf" srcId="{15A99585-36A3-47F0-97C9-F675AE0027EA}" destId="{5B4C25AA-FA92-4950-A17C-9B15525DD7B5}" srcOrd="0" destOrd="0" presId="urn:microsoft.com/office/officeart/2005/8/layout/hierarchy1"/>
    <dgm:cxn modelId="{5F9CCE70-0B0F-4EA0-81D2-300085A49063}" type="presParOf" srcId="{5B4C25AA-FA92-4950-A17C-9B15525DD7B5}" destId="{993AB3DD-A4FE-4E9C-AF19-10DDCCC48618}" srcOrd="0" destOrd="0" presId="urn:microsoft.com/office/officeart/2005/8/layout/hierarchy1"/>
    <dgm:cxn modelId="{76498E18-4902-4B2D-99AD-B4448001B79E}" type="presParOf" srcId="{5B4C25AA-FA92-4950-A17C-9B15525DD7B5}" destId="{30F0EAA9-4979-46B8-8F30-83114606DDCC}" srcOrd="1" destOrd="0" presId="urn:microsoft.com/office/officeart/2005/8/layout/hierarchy1"/>
    <dgm:cxn modelId="{12E17B91-89A7-4AD0-B742-A346031DEA45}" type="presParOf" srcId="{15A99585-36A3-47F0-97C9-F675AE0027EA}" destId="{C86FD613-BD5C-4803-81F5-0E85E38BB8F0}" srcOrd="1" destOrd="0" presId="urn:microsoft.com/office/officeart/2005/8/layout/hierarchy1"/>
    <dgm:cxn modelId="{51D8991E-5837-49EB-AB88-8FABBF1E645D}" type="presParOf" srcId="{0FF2E8A3-96AB-4120-A4C6-38F64D119117}" destId="{C7036623-990D-42B0-A968-72509294DEA9}" srcOrd="1" destOrd="0" presId="urn:microsoft.com/office/officeart/2005/8/layout/hierarchy1"/>
    <dgm:cxn modelId="{B140C27D-5F88-4CC3-A793-F91F98D90D6A}" type="presParOf" srcId="{C7036623-990D-42B0-A968-72509294DEA9}" destId="{FBE673C4-A880-4A0E-ACFB-4F22F76D2022}" srcOrd="0" destOrd="0" presId="urn:microsoft.com/office/officeart/2005/8/layout/hierarchy1"/>
    <dgm:cxn modelId="{54C7C720-02E2-45F7-8B6F-3CEF176D3B1B}" type="presParOf" srcId="{FBE673C4-A880-4A0E-ACFB-4F22F76D2022}" destId="{2CE2B651-B5B9-4B4B-8A65-34A1560549F7}" srcOrd="0" destOrd="0" presId="urn:microsoft.com/office/officeart/2005/8/layout/hierarchy1"/>
    <dgm:cxn modelId="{73B1D127-79D6-4D88-85FB-BF57EA2CDC02}" type="presParOf" srcId="{FBE673C4-A880-4A0E-ACFB-4F22F76D2022}" destId="{7CF76008-6FF6-4338-81ED-A7E304F6D5A2}" srcOrd="1" destOrd="0" presId="urn:microsoft.com/office/officeart/2005/8/layout/hierarchy1"/>
    <dgm:cxn modelId="{E4AA6A0F-6A0B-422F-8612-84EEC87A727C}" type="presParOf" srcId="{C7036623-990D-42B0-A968-72509294DEA9}" destId="{427F5351-AFEF-40C9-A5B7-15D634B7954F}" srcOrd="1" destOrd="0" presId="urn:microsoft.com/office/officeart/2005/8/layout/hierarchy1"/>
    <dgm:cxn modelId="{A7EB1347-AF5F-4447-82A9-D33F018607AF}" type="presParOf" srcId="{427F5351-AFEF-40C9-A5B7-15D634B7954F}" destId="{8624A796-D698-4A74-885C-8643785651E0}" srcOrd="0" destOrd="0" presId="urn:microsoft.com/office/officeart/2005/8/layout/hierarchy1"/>
    <dgm:cxn modelId="{CE9EE5A7-CC6E-47A8-BC70-FF89FF5F9252}" type="presParOf" srcId="{427F5351-AFEF-40C9-A5B7-15D634B7954F}" destId="{F1D005B7-67C1-49B2-BD57-EAFBF286FA94}" srcOrd="1" destOrd="0" presId="urn:microsoft.com/office/officeart/2005/8/layout/hierarchy1"/>
    <dgm:cxn modelId="{3A22D9C6-652A-42E7-9E3D-AED45CE93A48}" type="presParOf" srcId="{F1D005B7-67C1-49B2-BD57-EAFBF286FA94}" destId="{4AA1D024-AAFB-403D-94A2-1E8E332DC81C}" srcOrd="0" destOrd="0" presId="urn:microsoft.com/office/officeart/2005/8/layout/hierarchy1"/>
    <dgm:cxn modelId="{1D547CD0-D27F-4D4E-AFF3-1FACAEA063BE}" type="presParOf" srcId="{4AA1D024-AAFB-403D-94A2-1E8E332DC81C}" destId="{5E79ACC4-DBE3-4631-867A-22F2C52842A1}" srcOrd="0" destOrd="0" presId="urn:microsoft.com/office/officeart/2005/8/layout/hierarchy1"/>
    <dgm:cxn modelId="{DDF0F87E-DDCB-42DB-98E5-10BAA39E5FAA}" type="presParOf" srcId="{4AA1D024-AAFB-403D-94A2-1E8E332DC81C}" destId="{E386D5F0-38F2-4439-B395-C13E9E6D2625}" srcOrd="1" destOrd="0" presId="urn:microsoft.com/office/officeart/2005/8/layout/hierarchy1"/>
    <dgm:cxn modelId="{786BA779-2C63-4687-A940-55C5903529AE}" type="presParOf" srcId="{F1D005B7-67C1-49B2-BD57-EAFBF286FA94}" destId="{E0EAA0C4-8894-41BC-A4D5-F308E19C510E}" srcOrd="1" destOrd="0" presId="urn:microsoft.com/office/officeart/2005/8/layout/hierarchy1"/>
    <dgm:cxn modelId="{FF97E897-DF9E-4B49-9E2C-EBB65AA4BA30}" type="presParOf" srcId="{0FF2E8A3-96AB-4120-A4C6-38F64D119117}" destId="{6B2235C0-AC29-4A2F-8D96-FD8E467874C1}" srcOrd="2" destOrd="0" presId="urn:microsoft.com/office/officeart/2005/8/layout/hierarchy1"/>
    <dgm:cxn modelId="{FE6C0F52-247A-4ABB-8D91-D8B48D9D23C0}" type="presParOf" srcId="{6B2235C0-AC29-4A2F-8D96-FD8E467874C1}" destId="{DE0CFC00-346B-49E1-B623-DB93ED4B0ACA}" srcOrd="0" destOrd="0" presId="urn:microsoft.com/office/officeart/2005/8/layout/hierarchy1"/>
    <dgm:cxn modelId="{5D8C21B6-3B27-432D-84C5-88B740DE9570}" type="presParOf" srcId="{DE0CFC00-346B-49E1-B623-DB93ED4B0ACA}" destId="{294C8A88-59BA-4DBF-9961-12B98D057B07}" srcOrd="0" destOrd="0" presId="urn:microsoft.com/office/officeart/2005/8/layout/hierarchy1"/>
    <dgm:cxn modelId="{1F01F12A-4308-4D86-B22F-B8B825968966}" type="presParOf" srcId="{DE0CFC00-346B-49E1-B623-DB93ED4B0ACA}" destId="{1D074532-44D5-490E-B4B8-2C02DD48CCFB}" srcOrd="1" destOrd="0" presId="urn:microsoft.com/office/officeart/2005/8/layout/hierarchy1"/>
    <dgm:cxn modelId="{A5184EEF-E3F5-479C-805D-FD72EEF6CC29}" type="presParOf" srcId="{6B2235C0-AC29-4A2F-8D96-FD8E467874C1}" destId="{D063AEB5-C818-454D-A3DB-A2D6D5F539CA}" srcOrd="1" destOrd="0" presId="urn:microsoft.com/office/officeart/2005/8/layout/hierarchy1"/>
    <dgm:cxn modelId="{C189B378-D4B0-4DFD-8DF5-B80B9982CADB}" type="presParOf" srcId="{D063AEB5-C818-454D-A3DB-A2D6D5F539CA}" destId="{56A64646-2873-467A-9F13-0DEEBFBA6FE8}" srcOrd="0" destOrd="0" presId="urn:microsoft.com/office/officeart/2005/8/layout/hierarchy1"/>
    <dgm:cxn modelId="{7F49452E-F0E5-42EB-86DE-8BB0B377FE5E}" type="presParOf" srcId="{D063AEB5-C818-454D-A3DB-A2D6D5F539CA}" destId="{DA862368-1485-4D61-BBDA-9FE757DC4561}" srcOrd="1" destOrd="0" presId="urn:microsoft.com/office/officeart/2005/8/layout/hierarchy1"/>
    <dgm:cxn modelId="{61162E40-427B-45FA-A8C8-46218905AA4F}" type="presParOf" srcId="{DA862368-1485-4D61-BBDA-9FE757DC4561}" destId="{54AF69DB-0193-4956-905B-7DF4085738FB}" srcOrd="0" destOrd="0" presId="urn:microsoft.com/office/officeart/2005/8/layout/hierarchy1"/>
    <dgm:cxn modelId="{E7F51CF8-223C-450A-8825-372F8C9C51CD}" type="presParOf" srcId="{54AF69DB-0193-4956-905B-7DF4085738FB}" destId="{66CB8019-F2B8-43CA-B147-0EE6EA7F84CA}" srcOrd="0" destOrd="0" presId="urn:microsoft.com/office/officeart/2005/8/layout/hierarchy1"/>
    <dgm:cxn modelId="{92E6FA25-D98F-4CA1-BD88-B5B5F1483BED}" type="presParOf" srcId="{54AF69DB-0193-4956-905B-7DF4085738FB}" destId="{8DC21842-9C85-444C-87DF-B6785278D821}" srcOrd="1" destOrd="0" presId="urn:microsoft.com/office/officeart/2005/8/layout/hierarchy1"/>
    <dgm:cxn modelId="{A4B99545-69F6-4377-8B8D-999EDD2E5991}" type="presParOf" srcId="{DA862368-1485-4D61-BBDA-9FE757DC4561}" destId="{CE5F8D2B-3ED2-4ADB-B1DC-FCBEC1BE4311}" srcOrd="1" destOrd="0" presId="urn:microsoft.com/office/officeart/2005/8/layout/hierarchy1"/>
    <dgm:cxn modelId="{82430FBB-63B4-41F0-9916-D3D513E4CE88}" type="presParOf" srcId="{D063AEB5-C818-454D-A3DB-A2D6D5F539CA}" destId="{F4A3FDD7-C2E8-4DBA-8A1C-CF1D474F47FD}" srcOrd="2" destOrd="0" presId="urn:microsoft.com/office/officeart/2005/8/layout/hierarchy1"/>
    <dgm:cxn modelId="{AD4F1B71-3931-4F6B-BD57-8C0FD748720F}" type="presParOf" srcId="{D063AEB5-C818-454D-A3DB-A2D6D5F539CA}" destId="{289B8AE8-CCCB-4AB2-868F-4136E61E410B}" srcOrd="3" destOrd="0" presId="urn:microsoft.com/office/officeart/2005/8/layout/hierarchy1"/>
    <dgm:cxn modelId="{B9FBE361-D100-4B8C-9168-526106DB14EB}" type="presParOf" srcId="{289B8AE8-CCCB-4AB2-868F-4136E61E410B}" destId="{E0C3FD3A-398E-4CC5-B7B6-99A546A11CBA}" srcOrd="0" destOrd="0" presId="urn:microsoft.com/office/officeart/2005/8/layout/hierarchy1"/>
    <dgm:cxn modelId="{49BFDF66-5437-4A21-A282-BBC59D89EB2B}" type="presParOf" srcId="{E0C3FD3A-398E-4CC5-B7B6-99A546A11CBA}" destId="{D81FED8C-E0BC-4A76-AB99-4A4818151A87}" srcOrd="0" destOrd="0" presId="urn:microsoft.com/office/officeart/2005/8/layout/hierarchy1"/>
    <dgm:cxn modelId="{BE36B966-3942-4FF5-826B-2CC8D5CBC81B}" type="presParOf" srcId="{E0C3FD3A-398E-4CC5-B7B6-99A546A11CBA}" destId="{5996BB6F-9E0A-494D-9949-016039B2A40A}" srcOrd="1" destOrd="0" presId="urn:microsoft.com/office/officeart/2005/8/layout/hierarchy1"/>
    <dgm:cxn modelId="{9FCD116D-2875-4B4A-B3C3-DDF1738D2E0D}" type="presParOf" srcId="{289B8AE8-CCCB-4AB2-868F-4136E61E410B}" destId="{559E3824-75B3-481E-8096-A53D7E6A27A8}" srcOrd="1" destOrd="0" presId="urn:microsoft.com/office/officeart/2005/8/layout/hierarchy1"/>
    <dgm:cxn modelId="{9976DD90-838C-43CD-809D-49D657704276}" type="presParOf" srcId="{0FF2E8A3-96AB-4120-A4C6-38F64D119117}" destId="{E4626293-9F77-479D-AF25-F590C5343D40}" srcOrd="3" destOrd="0" presId="urn:microsoft.com/office/officeart/2005/8/layout/hierarchy1"/>
    <dgm:cxn modelId="{1941FE63-7A47-4EEE-9DB6-649715673D57}" type="presParOf" srcId="{E4626293-9F77-479D-AF25-F590C5343D40}" destId="{4E66CC74-1793-4922-B752-A859A29D59B5}" srcOrd="0" destOrd="0" presId="urn:microsoft.com/office/officeart/2005/8/layout/hierarchy1"/>
    <dgm:cxn modelId="{9ECB0492-C043-46B3-AFB0-772702F7CACA}" type="presParOf" srcId="{4E66CC74-1793-4922-B752-A859A29D59B5}" destId="{FB8AC8A4-FB07-4ED0-B603-7DD95933D2A2}" srcOrd="0" destOrd="0" presId="urn:microsoft.com/office/officeart/2005/8/layout/hierarchy1"/>
    <dgm:cxn modelId="{9A0E1F5F-389C-4C3C-BB56-25AB40EE274B}" type="presParOf" srcId="{4E66CC74-1793-4922-B752-A859A29D59B5}" destId="{40F39250-64F6-4D57-A183-56DB24745066}" srcOrd="1" destOrd="0" presId="urn:microsoft.com/office/officeart/2005/8/layout/hierarchy1"/>
    <dgm:cxn modelId="{B5C729CA-2727-4C66-BDE9-9DA43CB4FC84}" type="presParOf" srcId="{E4626293-9F77-479D-AF25-F590C5343D40}" destId="{04D37F13-BE7A-4855-933D-F6EEC58ACD2C}" srcOrd="1" destOrd="0" presId="urn:microsoft.com/office/officeart/2005/8/layout/hierarchy1"/>
    <dgm:cxn modelId="{E03DEFD9-9CB9-4DD9-B06A-33E82B7D1FDE}" type="presParOf" srcId="{04D37F13-BE7A-4855-933D-F6EEC58ACD2C}" destId="{95D8C179-D1D8-4D33-8022-4631DAE0E7EF}" srcOrd="0" destOrd="0" presId="urn:microsoft.com/office/officeart/2005/8/layout/hierarchy1"/>
    <dgm:cxn modelId="{E42C26B1-D7BF-431B-ADC6-0C1AFF25DA55}" type="presParOf" srcId="{04D37F13-BE7A-4855-933D-F6EEC58ACD2C}" destId="{C21AF3AC-C318-4FDA-8706-A70B60267189}" srcOrd="1" destOrd="0" presId="urn:microsoft.com/office/officeart/2005/8/layout/hierarchy1"/>
    <dgm:cxn modelId="{5AB0BDD2-087F-4C5A-8FD9-3A4FF2B2C6B4}" type="presParOf" srcId="{C21AF3AC-C318-4FDA-8706-A70B60267189}" destId="{B8707E2F-77A4-4CA0-BA16-FDC5A332FF77}" srcOrd="0" destOrd="0" presId="urn:microsoft.com/office/officeart/2005/8/layout/hierarchy1"/>
    <dgm:cxn modelId="{FF89227F-931F-47B9-A445-5FC566EC70D8}" type="presParOf" srcId="{B8707E2F-77A4-4CA0-BA16-FDC5A332FF77}" destId="{7B8E6DBC-7F2C-4461-8119-83CBB82F225C}" srcOrd="0" destOrd="0" presId="urn:microsoft.com/office/officeart/2005/8/layout/hierarchy1"/>
    <dgm:cxn modelId="{2CF45E10-6D46-45E7-B4F2-43B21718C5B5}" type="presParOf" srcId="{B8707E2F-77A4-4CA0-BA16-FDC5A332FF77}" destId="{85078FFA-A844-4A2E-BD3D-BA2A3A31361A}" srcOrd="1" destOrd="0" presId="urn:microsoft.com/office/officeart/2005/8/layout/hierarchy1"/>
    <dgm:cxn modelId="{5A2A9AA8-C3F9-48FE-AA44-DA55CD55186E}" type="presParOf" srcId="{C21AF3AC-C318-4FDA-8706-A70B60267189}" destId="{BC6909AE-92D7-48C3-A510-950AC408EFC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D8C179-D1D8-4D33-8022-4631DAE0E7EF}">
      <dsp:nvSpPr>
        <dsp:cNvPr id="0" name=""/>
        <dsp:cNvSpPr/>
      </dsp:nvSpPr>
      <dsp:spPr>
        <a:xfrm>
          <a:off x="6727676" y="1284187"/>
          <a:ext cx="91440" cy="36541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41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A3FDD7-C2E8-4DBA-8A1C-CF1D474F47FD}">
      <dsp:nvSpPr>
        <dsp:cNvPr id="0" name=""/>
        <dsp:cNvSpPr/>
      </dsp:nvSpPr>
      <dsp:spPr>
        <a:xfrm>
          <a:off x="4469922" y="1337491"/>
          <a:ext cx="767824" cy="3654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019"/>
              </a:lnTo>
              <a:lnTo>
                <a:pt x="767824" y="249019"/>
              </a:lnTo>
              <a:lnTo>
                <a:pt x="767824" y="36541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A64646-2873-467A-9F13-0DEEBFBA6FE8}">
      <dsp:nvSpPr>
        <dsp:cNvPr id="0" name=""/>
        <dsp:cNvSpPr/>
      </dsp:nvSpPr>
      <dsp:spPr>
        <a:xfrm>
          <a:off x="3702097" y="1337491"/>
          <a:ext cx="767824" cy="365414"/>
        </a:xfrm>
        <a:custGeom>
          <a:avLst/>
          <a:gdLst/>
          <a:ahLst/>
          <a:cxnLst/>
          <a:rect l="0" t="0" r="0" b="0"/>
          <a:pathLst>
            <a:path>
              <a:moveTo>
                <a:pt x="767824" y="0"/>
              </a:moveTo>
              <a:lnTo>
                <a:pt x="767824" y="249019"/>
              </a:lnTo>
              <a:lnTo>
                <a:pt x="0" y="249019"/>
              </a:lnTo>
              <a:lnTo>
                <a:pt x="0" y="36541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24A796-D698-4A74-885C-8643785651E0}">
      <dsp:nvSpPr>
        <dsp:cNvPr id="0" name=""/>
        <dsp:cNvSpPr/>
      </dsp:nvSpPr>
      <dsp:spPr>
        <a:xfrm>
          <a:off x="2120728" y="1348509"/>
          <a:ext cx="91440" cy="36541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41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3AB3DD-A4FE-4E9C-AF19-10DDCCC48618}">
      <dsp:nvSpPr>
        <dsp:cNvPr id="0" name=""/>
        <dsp:cNvSpPr/>
      </dsp:nvSpPr>
      <dsp:spPr>
        <a:xfrm>
          <a:off x="2578" y="176866"/>
          <a:ext cx="1256440" cy="9947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F0EAA9-4979-46B8-8F30-83114606DDCC}">
      <dsp:nvSpPr>
        <dsp:cNvPr id="0" name=""/>
        <dsp:cNvSpPr/>
      </dsp:nvSpPr>
      <dsp:spPr>
        <a:xfrm>
          <a:off x="142182" y="309490"/>
          <a:ext cx="1256440" cy="9947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Standalone computer Vs. networked computers</a:t>
          </a:r>
          <a:endParaRPr lang="en-US" sz="1400" b="1" kern="1200" dirty="0"/>
        </a:p>
      </dsp:txBody>
      <dsp:txXfrm>
        <a:off x="171318" y="338626"/>
        <a:ext cx="1198168" cy="936506"/>
      </dsp:txXfrm>
    </dsp:sp>
    <dsp:sp modelId="{2CE2B651-B5B9-4B4B-8A65-34A1560549F7}">
      <dsp:nvSpPr>
        <dsp:cNvPr id="0" name=""/>
        <dsp:cNvSpPr/>
      </dsp:nvSpPr>
      <dsp:spPr>
        <a:xfrm>
          <a:off x="1538227" y="176866"/>
          <a:ext cx="1256440" cy="11716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F76008-6FF6-4338-81ED-A7E304F6D5A2}">
      <dsp:nvSpPr>
        <dsp:cNvPr id="0" name=""/>
        <dsp:cNvSpPr/>
      </dsp:nvSpPr>
      <dsp:spPr>
        <a:xfrm>
          <a:off x="1677832" y="309490"/>
          <a:ext cx="1256440" cy="11716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Distributed computing (starting from about 20 years ago)</a:t>
          </a:r>
          <a:endParaRPr lang="en-US" sz="1400" b="1" kern="1200" dirty="0"/>
        </a:p>
      </dsp:txBody>
      <dsp:txXfrm>
        <a:off x="1712148" y="343806"/>
        <a:ext cx="1187808" cy="1103011"/>
      </dsp:txXfrm>
    </dsp:sp>
    <dsp:sp modelId="{5E79ACC4-DBE3-4631-867A-22F2C52842A1}">
      <dsp:nvSpPr>
        <dsp:cNvPr id="0" name=""/>
        <dsp:cNvSpPr/>
      </dsp:nvSpPr>
      <dsp:spPr>
        <a:xfrm>
          <a:off x="1538227" y="1713924"/>
          <a:ext cx="1256440" cy="200424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86D5F0-38F2-4439-B395-C13E9E6D2625}">
      <dsp:nvSpPr>
        <dsp:cNvPr id="0" name=""/>
        <dsp:cNvSpPr/>
      </dsp:nvSpPr>
      <dsp:spPr>
        <a:xfrm>
          <a:off x="1677832" y="1846548"/>
          <a:ext cx="1256440" cy="2004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A computing job may be divided into sub-tasks to be performed by different processing units (in parallel/ or sequentially) which are connected by a network</a:t>
          </a:r>
          <a:endParaRPr lang="en-US" sz="1200" kern="1200" dirty="0"/>
        </a:p>
      </dsp:txBody>
      <dsp:txXfrm>
        <a:off x="1714632" y="1883348"/>
        <a:ext cx="1182840" cy="1930645"/>
      </dsp:txXfrm>
    </dsp:sp>
    <dsp:sp modelId="{294C8A88-59BA-4DBF-9961-12B98D057B07}">
      <dsp:nvSpPr>
        <dsp:cNvPr id="0" name=""/>
        <dsp:cNvSpPr/>
      </dsp:nvSpPr>
      <dsp:spPr>
        <a:xfrm>
          <a:off x="3841702" y="176866"/>
          <a:ext cx="1256440" cy="11606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74532-44D5-490E-B4B8-2C02DD48CCFB}">
      <dsp:nvSpPr>
        <dsp:cNvPr id="0" name=""/>
        <dsp:cNvSpPr/>
      </dsp:nvSpPr>
      <dsp:spPr>
        <a:xfrm>
          <a:off x="3981306" y="309490"/>
          <a:ext cx="1256440" cy="11606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Mobile computing (starting from about 10 years ago)</a:t>
          </a:r>
          <a:endParaRPr lang="en-US" sz="1400" b="1" kern="1200" dirty="0"/>
        </a:p>
      </dsp:txBody>
      <dsp:txXfrm>
        <a:off x="4015300" y="343484"/>
        <a:ext cx="1188452" cy="1092637"/>
      </dsp:txXfrm>
    </dsp:sp>
    <dsp:sp modelId="{66CB8019-F2B8-43CA-B147-0EE6EA7F84CA}">
      <dsp:nvSpPr>
        <dsp:cNvPr id="0" name=""/>
        <dsp:cNvSpPr/>
      </dsp:nvSpPr>
      <dsp:spPr>
        <a:xfrm>
          <a:off x="3073877" y="1702906"/>
          <a:ext cx="1256440" cy="163804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C21842-9C85-444C-87DF-B6785278D821}">
      <dsp:nvSpPr>
        <dsp:cNvPr id="0" name=""/>
        <dsp:cNvSpPr/>
      </dsp:nvSpPr>
      <dsp:spPr>
        <a:xfrm>
          <a:off x="3213481" y="1835530"/>
          <a:ext cx="1256440" cy="16380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The users may move around and computing units (notebooks, laptop, etc.) are carrying by users</a:t>
          </a:r>
          <a:endParaRPr lang="en-US" sz="1200" kern="1200" dirty="0"/>
        </a:p>
      </dsp:txBody>
      <dsp:txXfrm>
        <a:off x="3250281" y="1872330"/>
        <a:ext cx="1182840" cy="1564444"/>
      </dsp:txXfrm>
    </dsp:sp>
    <dsp:sp modelId="{D81FED8C-E0BC-4A76-AB99-4A4818151A87}">
      <dsp:nvSpPr>
        <dsp:cNvPr id="0" name=""/>
        <dsp:cNvSpPr/>
      </dsp:nvSpPr>
      <dsp:spPr>
        <a:xfrm>
          <a:off x="4609527" y="1702906"/>
          <a:ext cx="1256440" cy="135668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96BB6F-9E0A-494D-9949-016039B2A40A}">
      <dsp:nvSpPr>
        <dsp:cNvPr id="0" name=""/>
        <dsp:cNvSpPr/>
      </dsp:nvSpPr>
      <dsp:spPr>
        <a:xfrm>
          <a:off x="4749131" y="1835530"/>
          <a:ext cx="1256440" cy="13566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The system supports computing task requests from moving users through a wireless network</a:t>
          </a:r>
          <a:endParaRPr lang="en-US" sz="1200" kern="1200" dirty="0"/>
        </a:p>
      </dsp:txBody>
      <dsp:txXfrm>
        <a:off x="4785931" y="1872330"/>
        <a:ext cx="1182840" cy="1283086"/>
      </dsp:txXfrm>
    </dsp:sp>
    <dsp:sp modelId="{FB8AC8A4-FB07-4ED0-B603-7DD95933D2A2}">
      <dsp:nvSpPr>
        <dsp:cNvPr id="0" name=""/>
        <dsp:cNvSpPr/>
      </dsp:nvSpPr>
      <dsp:spPr>
        <a:xfrm>
          <a:off x="6145176" y="176866"/>
          <a:ext cx="1256440" cy="11073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F39250-64F6-4D57-A183-56DB24745066}">
      <dsp:nvSpPr>
        <dsp:cNvPr id="0" name=""/>
        <dsp:cNvSpPr/>
      </dsp:nvSpPr>
      <dsp:spPr>
        <a:xfrm>
          <a:off x="6284781" y="309490"/>
          <a:ext cx="1256440" cy="11073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High connectivity (both fixed and mobile)</a:t>
          </a:r>
          <a:endParaRPr lang="en-US" sz="1400" b="1" kern="1200" dirty="0"/>
        </a:p>
      </dsp:txBody>
      <dsp:txXfrm>
        <a:off x="6317213" y="341922"/>
        <a:ext cx="1191576" cy="1042457"/>
      </dsp:txXfrm>
    </dsp:sp>
    <dsp:sp modelId="{7B8E6DBC-7F2C-4461-8119-83CBB82F225C}">
      <dsp:nvSpPr>
        <dsp:cNvPr id="0" name=""/>
        <dsp:cNvSpPr/>
      </dsp:nvSpPr>
      <dsp:spPr>
        <a:xfrm>
          <a:off x="6145176" y="1649602"/>
          <a:ext cx="1256440" cy="156963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078FFA-A844-4A2E-BD3D-BA2A3A31361A}">
      <dsp:nvSpPr>
        <dsp:cNvPr id="0" name=""/>
        <dsp:cNvSpPr/>
      </dsp:nvSpPr>
      <dsp:spPr>
        <a:xfrm>
          <a:off x="6284781" y="1782226"/>
          <a:ext cx="1256440" cy="15696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The computing units are connected if necessary (even moving) and work together cooperatively to complete a job request</a:t>
          </a:r>
          <a:endParaRPr lang="en-US" sz="1200" kern="1200" dirty="0"/>
        </a:p>
      </dsp:txBody>
      <dsp:txXfrm>
        <a:off x="6321581" y="1819026"/>
        <a:ext cx="1182840" cy="14960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0294A-9EA9-411B-9987-4B28746B5C01}" type="datetimeFigureOut">
              <a:rPr lang="en-US" smtClean="0"/>
              <a:t>9/19/22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1EB574-2739-4660-867C-E373680A7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713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279aa7fb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4279aa7fb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427acba18b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427acba18b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427acba18b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427acba18b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279aa7fb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4279aa7fb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27c936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27c936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27c936dd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27c936dd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427acba18b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427acba18b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b="0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present, appearing, or found everywhere.</a:t>
            </a:r>
            <a:endParaRPr dirty="0"/>
          </a:p>
        </p:txBody>
      </p:sp>
      <p:sp>
        <p:nvSpPr>
          <p:cNvPr id="448" name="Google Shape;44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A6C90-F534-45F7-AFB9-2D60CD17F851}" type="datetimeFigureOut">
              <a:rPr lang="id-ID" smtClean="0"/>
              <a:t>19/09/22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A2C76-ADE5-4C41-ACDE-C8185ECECAF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38415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A6C90-F534-45F7-AFB9-2D60CD17F851}" type="datetimeFigureOut">
              <a:rPr lang="id-ID" smtClean="0"/>
              <a:t>19/09/22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A2C76-ADE5-4C41-ACDE-C8185ECECAF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90307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A6C90-F534-45F7-AFB9-2D60CD17F851}" type="datetimeFigureOut">
              <a:rPr lang="id-ID" smtClean="0"/>
              <a:t>19/09/22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A2C76-ADE5-4C41-ACDE-C8185ECECAF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07544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365125"/>
            <a:ext cx="96012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A6C90-F534-45F7-AFB9-2D60CD17F851}" type="datetimeFigureOut">
              <a:rPr lang="id-ID" smtClean="0"/>
              <a:t>19/09/22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A2C76-ADE5-4C41-ACDE-C8185ECECAF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38416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5800" y="365125"/>
            <a:ext cx="9399588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A6C90-F534-45F7-AFB9-2D60CD17F851}" type="datetimeFigureOut">
              <a:rPr lang="id-ID" smtClean="0"/>
              <a:t>19/09/22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A2C76-ADE5-4C41-ACDE-C8185ECECAF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6877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2300" y="427831"/>
            <a:ext cx="8737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A6C90-F534-45F7-AFB9-2D60CD17F851}" type="datetimeFigureOut">
              <a:rPr lang="id-ID" smtClean="0"/>
              <a:t>19/09/22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A2C76-ADE5-4C41-ACDE-C8185ECECAF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28047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A6C90-F534-45F7-AFB9-2D60CD17F851}" type="datetimeFigureOut">
              <a:rPr lang="id-ID" smtClean="0"/>
              <a:t>19/09/22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A2C76-ADE5-4C41-ACDE-C8185ECECAF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23600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A6C90-F534-45F7-AFB9-2D60CD17F851}" type="datetimeFigureOut">
              <a:rPr lang="id-ID" smtClean="0"/>
              <a:t>19/09/22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A2C76-ADE5-4C41-ACDE-C8185ECECAF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1170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A6C90-F534-45F7-AFB9-2D60CD17F851}" type="datetimeFigureOut">
              <a:rPr lang="id-ID" smtClean="0"/>
              <a:t>19/09/22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A2C76-ADE5-4C41-ACDE-C8185ECECAF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13447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37842" y="365125"/>
            <a:ext cx="95159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A6C90-F534-45F7-AFB9-2D60CD17F851}" type="datetimeFigureOut">
              <a:rPr lang="id-ID" smtClean="0"/>
              <a:t>19/09/22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A2C76-ADE5-4C41-ACDE-C8185ECECAF7}" type="slidenum">
              <a:rPr lang="id-ID" smtClean="0"/>
              <a:t>‹#›</a:t>
            </a:fld>
            <a:endParaRPr lang="id-ID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18188" cy="163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yphonefactor.in/2012/04/sensors-used-in-a-smartphone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ndowscentral.com/lg-smart-instaview-refrigerator-windows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brayve.net/wp-content/uploads/2019/08/7709/how-to-overcome-the-3-biggest-blogging-challenges-via-jamarketer.png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l9Ab8or9nh8" TargetMode="External"/><Relationship Id="rId3" Type="http://schemas.openxmlformats.org/officeDocument/2006/relationships/hyperlink" Target="https://www.youtube.com/watch?v=IofUhxkwY60" TargetMode="External"/><Relationship Id="rId7" Type="http://schemas.openxmlformats.org/officeDocument/2006/relationships/hyperlink" Target="https://www.youtube.com/watch?v=2U40IWBS3D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PS0Sd4JlV20" TargetMode="External"/><Relationship Id="rId5" Type="http://schemas.openxmlformats.org/officeDocument/2006/relationships/hyperlink" Target="https://www.youtube.com/watch?v=LSE_VK-t-X8" TargetMode="External"/><Relationship Id="rId10" Type="http://schemas.openxmlformats.org/officeDocument/2006/relationships/hyperlink" Target="https://www.youtube.com/watch?v=H5MjYnps2I0" TargetMode="External"/><Relationship Id="rId4" Type="http://schemas.openxmlformats.org/officeDocument/2006/relationships/hyperlink" Target="https://www.youtube.com/watch?v=W-2WZe9_mBc" TargetMode="External"/><Relationship Id="rId9" Type="http://schemas.openxmlformats.org/officeDocument/2006/relationships/hyperlink" Target="https://www.youtube.com/watch?v=alwuYtvHym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dirty="0"/>
              <a:t>Pervasive Software Engineering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id-ID" dirty="0"/>
              <a:t>Introduction of Pervasive Computing</a:t>
            </a:r>
          </a:p>
          <a:p>
            <a:r>
              <a:rPr lang="en-US" dirty="0"/>
              <a:t>Week 1</a:t>
            </a:r>
            <a:endParaRPr lang="id-ID" dirty="0"/>
          </a:p>
          <a:p>
            <a:endParaRPr lang="id-ID" dirty="0"/>
          </a:p>
          <a:p>
            <a:r>
              <a:rPr lang="en-US" dirty="0"/>
              <a:t>S. </a:t>
            </a:r>
            <a:r>
              <a:rPr lang="en-US" dirty="0" err="1"/>
              <a:t>Pradono</a:t>
            </a:r>
            <a:r>
              <a:rPr lang="en-US" dirty="0"/>
              <a:t> </a:t>
            </a:r>
            <a:r>
              <a:rPr lang="en-US" dirty="0" err="1"/>
              <a:t>Suryodiningrat</a:t>
            </a:r>
            <a:endParaRPr lang="id-ID" dirty="0"/>
          </a:p>
          <a:p>
            <a:r>
              <a:rPr lang="en-US" dirty="0" err="1"/>
              <a:t>satrio.pradono@binus.ac.id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38650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>
            <a:spLocks noGrp="1"/>
          </p:cNvSpPr>
          <p:nvPr>
            <p:ph type="title"/>
          </p:nvPr>
        </p:nvSpPr>
        <p:spPr>
          <a:xfrm>
            <a:off x="3165107" y="286604"/>
            <a:ext cx="7543800" cy="96468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4800"/>
            </a:pPr>
            <a:r>
              <a:rPr lang="en-GB" sz="4800" b="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Suggested Equipment</a:t>
            </a:r>
            <a:endParaRPr sz="4800" b="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6"/>
          <p:cNvSpPr txBox="1"/>
          <p:nvPr/>
        </p:nvSpPr>
        <p:spPr>
          <a:xfrm>
            <a:off x="2449200" y="1808525"/>
            <a:ext cx="7293600" cy="44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buSzPts val="2400"/>
              <a:buAutoNum type="arabicPeriod"/>
            </a:pPr>
            <a:r>
              <a:rPr lang="en-GB" sz="2400" dirty="0"/>
              <a:t>Arduino : UNO, Mega, etc</a:t>
            </a:r>
            <a:endParaRPr sz="2400" dirty="0"/>
          </a:p>
          <a:p>
            <a:pPr marL="457200" indent="-381000">
              <a:buSzPts val="2400"/>
              <a:buAutoNum type="arabicPeriod"/>
            </a:pPr>
            <a:r>
              <a:rPr lang="en-GB" sz="2400" dirty="0"/>
              <a:t>Raspberry Pi : 3 Model B, 3, etc</a:t>
            </a:r>
            <a:endParaRPr sz="2400" dirty="0"/>
          </a:p>
          <a:p>
            <a:pPr marL="457200" indent="-381000">
              <a:buSzPts val="2400"/>
              <a:buAutoNum type="arabicPeriod"/>
            </a:pPr>
            <a:r>
              <a:rPr lang="en-GB" sz="2400" dirty="0"/>
              <a:t>Breadboard : Large, Medium, or Mini</a:t>
            </a:r>
            <a:endParaRPr sz="2400" dirty="0"/>
          </a:p>
          <a:p>
            <a:pPr marL="457200" indent="-381000">
              <a:buSzPts val="2400"/>
              <a:buAutoNum type="arabicPeriod"/>
            </a:pPr>
            <a:r>
              <a:rPr lang="en-GB" sz="2400" dirty="0"/>
              <a:t>LED : Large, Medium, or Mini</a:t>
            </a:r>
            <a:endParaRPr sz="2400" dirty="0"/>
          </a:p>
          <a:p>
            <a:pPr marL="457200" indent="-381000">
              <a:buSzPts val="2400"/>
              <a:buAutoNum type="arabicPeriod"/>
            </a:pPr>
            <a:r>
              <a:rPr lang="en-GB" sz="2400" dirty="0"/>
              <a:t>Jumper wires : Male-male, Male-female</a:t>
            </a:r>
            <a:endParaRPr sz="2400" dirty="0"/>
          </a:p>
          <a:p>
            <a:pPr marL="457200" indent="-381000">
              <a:buSzPts val="2400"/>
              <a:buAutoNum type="arabicPeriod"/>
            </a:pPr>
            <a:r>
              <a:rPr lang="en-GB" sz="2400" dirty="0"/>
              <a:t>Resistor : Various</a:t>
            </a:r>
            <a:endParaRPr sz="2400" dirty="0"/>
          </a:p>
          <a:p>
            <a:pPr marL="457200" indent="-381000">
              <a:buSzPts val="2400"/>
              <a:buAutoNum type="arabicPeriod"/>
            </a:pPr>
            <a:r>
              <a:rPr lang="en-GB" sz="2400" dirty="0"/>
              <a:t>Battery + wire, or USB A-B</a:t>
            </a:r>
            <a:endParaRPr sz="2400" dirty="0"/>
          </a:p>
          <a:p>
            <a:pPr marL="457200" indent="-381000">
              <a:buSzPts val="2400"/>
              <a:buAutoNum type="arabicPeriod"/>
            </a:pPr>
            <a:r>
              <a:rPr lang="en-GB" sz="2400" dirty="0"/>
              <a:t>USB Cable + </a:t>
            </a:r>
            <a:r>
              <a:rPr lang="en-GB" sz="2400" dirty="0" err="1"/>
              <a:t>powerbank</a:t>
            </a:r>
            <a:r>
              <a:rPr lang="en-GB" sz="2400" dirty="0"/>
              <a:t> (optional)</a:t>
            </a:r>
            <a:endParaRPr sz="2400" dirty="0"/>
          </a:p>
          <a:p>
            <a:pPr marL="457200" indent="-381000">
              <a:buSzPts val="2400"/>
              <a:buAutoNum type="arabicPeriod"/>
            </a:pPr>
            <a:r>
              <a:rPr lang="en-GB" sz="2400" dirty="0"/>
              <a:t>ESP8266 + adapter (optional)</a:t>
            </a:r>
            <a:endParaRPr sz="2400" dirty="0"/>
          </a:p>
          <a:p>
            <a:pPr marL="457200" indent="-381000">
              <a:buClr>
                <a:schemeClr val="dk1"/>
              </a:buClr>
              <a:buSzPts val="2400"/>
              <a:buAutoNum type="arabicPeriod"/>
            </a:pPr>
            <a:r>
              <a:rPr lang="en-GB" sz="2400" dirty="0">
                <a:solidFill>
                  <a:schemeClr val="dk1"/>
                </a:solidFill>
              </a:rPr>
              <a:t>Monitor + HDMI Cable + Mouse + Keyboard (if the OS and Network are not prepared before)</a:t>
            </a:r>
            <a:endParaRPr sz="2400" dirty="0"/>
          </a:p>
          <a:p>
            <a:pPr marL="457200" indent="-381000">
              <a:buSzPts val="2400"/>
              <a:buAutoNum type="arabicPeriod"/>
            </a:pPr>
            <a:r>
              <a:rPr lang="en-GB" sz="2400" dirty="0"/>
              <a:t>Laptop or Desktop</a:t>
            </a:r>
            <a:endParaRPr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659" y="905181"/>
            <a:ext cx="8888324" cy="508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7"/>
          <p:cNvSpPr txBox="1"/>
          <p:nvPr/>
        </p:nvSpPr>
        <p:spPr>
          <a:xfrm>
            <a:off x="1844356" y="6177000"/>
            <a:ext cx="88884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2400" dirty="0"/>
              <a:t>But if you bring your Desktop, you may end up like this..</a:t>
            </a:r>
            <a:endParaRPr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7348" y="529931"/>
            <a:ext cx="8839200" cy="458769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 txBox="1"/>
          <p:nvPr/>
        </p:nvSpPr>
        <p:spPr>
          <a:xfrm>
            <a:off x="2131648" y="5469230"/>
            <a:ext cx="8683500" cy="8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1600" dirty="0"/>
              <a:t>Good news for you.. There is a simulation tools that you can try..</a:t>
            </a:r>
            <a:endParaRPr sz="1600" dirty="0"/>
          </a:p>
          <a:p>
            <a:pPr algn="ctr"/>
            <a:endParaRPr sz="1600" dirty="0"/>
          </a:p>
          <a:p>
            <a:pPr algn="ctr"/>
            <a:r>
              <a:rPr lang="en-GB" sz="1600" dirty="0"/>
              <a:t>https://www.tinkercad.com/circuits</a:t>
            </a:r>
            <a:endParaRPr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86D49-DE60-4B45-A3D4-9A7B40BC7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of </a:t>
            </a:r>
            <a:br>
              <a:rPr lang="en-US" dirty="0"/>
            </a:br>
            <a:r>
              <a:rPr lang="en-US" dirty="0"/>
              <a:t>Pervasive Computing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A86E5E-FE11-4BA6-BADA-CCB41F6A55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787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D832A-3237-4D95-8825-F4534513C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Trend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FDCBF-4BBF-4776-B829-8B7997ECC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advance of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mobile computing, cloud computing, wearable computing, and smart devices </a:t>
            </a:r>
            <a:r>
              <a:rPr lang="en-US" dirty="0"/>
              <a:t>has brought unprecedented opportunities for pervasive computing.</a:t>
            </a:r>
          </a:p>
          <a:p>
            <a:r>
              <a:rPr lang="en-US" dirty="0"/>
              <a:t>Sharp rise:</a:t>
            </a:r>
          </a:p>
          <a:p>
            <a:pPr lvl="1"/>
            <a:r>
              <a:rPr lang="en-US" dirty="0"/>
              <a:t>Smartphones</a:t>
            </a:r>
          </a:p>
          <a:p>
            <a:pPr lvl="2"/>
            <a:r>
              <a:rPr lang="en-US" dirty="0"/>
              <a:t>Multicore CPUs</a:t>
            </a:r>
          </a:p>
          <a:p>
            <a:pPr lvl="2"/>
            <a:r>
              <a:rPr lang="en-US" dirty="0"/>
              <a:t>Gigabytes of memory</a:t>
            </a:r>
          </a:p>
          <a:p>
            <a:pPr lvl="2"/>
            <a:r>
              <a:rPr lang="en-US" dirty="0"/>
              <a:t>Wi-Fi</a:t>
            </a:r>
          </a:p>
          <a:p>
            <a:pPr lvl="2"/>
            <a:r>
              <a:rPr lang="en-US" dirty="0"/>
              <a:t>Cellular communication components</a:t>
            </a:r>
          </a:p>
          <a:p>
            <a:pPr lvl="2"/>
            <a:r>
              <a:rPr lang="en-US" dirty="0"/>
              <a:t>GPS</a:t>
            </a:r>
          </a:p>
          <a:p>
            <a:pPr lvl="2"/>
            <a:r>
              <a:rPr lang="en-US" dirty="0"/>
              <a:t>Other sensors</a:t>
            </a:r>
          </a:p>
          <a:p>
            <a:pPr lvl="1"/>
            <a:r>
              <a:rPr lang="en-US" dirty="0"/>
              <a:t>Smart pads</a:t>
            </a:r>
          </a:p>
        </p:txBody>
      </p:sp>
      <p:pic>
        <p:nvPicPr>
          <p:cNvPr id="1026" name="Picture 2" descr="Sensors used in Smartphone | My Phone Factor Blog">
            <a:extLst>
              <a:ext uri="{FF2B5EF4-FFF2-40B4-BE49-F238E27FC236}">
                <a16:creationId xmlns:a16="http://schemas.microsoft.com/office/drawing/2014/main" id="{DF592883-93C7-45E0-BD8F-CE7C3C51C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171" y="3370096"/>
            <a:ext cx="57435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777E88-8504-49DD-AC01-22218CFC4F6C}"/>
              </a:ext>
            </a:extLst>
          </p:cNvPr>
          <p:cNvSpPr txBox="1"/>
          <p:nvPr/>
        </p:nvSpPr>
        <p:spPr>
          <a:xfrm>
            <a:off x="6212306" y="6017477"/>
            <a:ext cx="5193631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>
                <a:hlinkClick r:id="rId3"/>
              </a:rPr>
              <a:t>https://myphonefactor.in/2012/04/sensors-used-in-a-smartphone/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371037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D832A-3237-4D95-8825-F4534513C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Technology Trend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FDCBF-4BBF-4776-B829-8B7997ECC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 dirty="0"/>
              <a:t>Soon, these devices will have more:</a:t>
            </a:r>
          </a:p>
          <a:p>
            <a:pPr lvl="1"/>
            <a:r>
              <a:rPr lang="en-US" sz="2000" dirty="0"/>
              <a:t>Powerful information storage</a:t>
            </a:r>
          </a:p>
          <a:p>
            <a:pPr lvl="1"/>
            <a:r>
              <a:rPr lang="en-US" sz="2000" dirty="0"/>
              <a:t>Processing capabilities</a:t>
            </a:r>
          </a:p>
          <a:p>
            <a:pPr marL="0" indent="0">
              <a:buNone/>
            </a:pPr>
            <a:r>
              <a:rPr lang="en-US" sz="2000" dirty="0"/>
              <a:t>   than desktop computers</a:t>
            </a:r>
          </a:p>
          <a:p>
            <a:endParaRPr lang="en-US" sz="2000" dirty="0"/>
          </a:p>
          <a:p>
            <a:r>
              <a:rPr lang="en-US" sz="2000" dirty="0"/>
              <a:t>Million of apps have been developed for these mobile devices that provide a wide variety of personalized services.</a:t>
            </a:r>
          </a:p>
        </p:txBody>
      </p:sp>
      <p:pic>
        <p:nvPicPr>
          <p:cNvPr id="5" name="Picture 4" descr="Mobile device with apps">
            <a:extLst>
              <a:ext uri="{FF2B5EF4-FFF2-40B4-BE49-F238E27FC236}">
                <a16:creationId xmlns:a16="http://schemas.microsoft.com/office/drawing/2014/main" id="{8A4C1CCC-D59E-6956-68F4-71ACAB11AB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75" r="11204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3A6B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447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6960" y="286604"/>
            <a:ext cx="7543800" cy="1450757"/>
          </a:xfrm>
        </p:spPr>
        <p:txBody>
          <a:bodyPr>
            <a:normAutofit/>
          </a:bodyPr>
          <a:lstStyle/>
          <a:p>
            <a:r>
              <a:rPr lang="en-GB" dirty="0"/>
              <a:t>Growth of Computing Technology</a:t>
            </a:r>
            <a:r>
              <a:rPr lang="en-GB" dirty="0">
                <a:effectLst/>
              </a:rPr>
              <a:t> 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1073F16-A407-4B9A-9E9A-DE0A1EDC724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346722" y="1856935"/>
          <a:ext cx="7543800" cy="4027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F53402E1-2FA3-4E3F-ACF4-E14B271E78BD}"/>
              </a:ext>
            </a:extLst>
          </p:cNvPr>
          <p:cNvSpPr/>
          <p:nvPr/>
        </p:nvSpPr>
        <p:spPr>
          <a:xfrm>
            <a:off x="4028467" y="5884595"/>
            <a:ext cx="418031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266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b="1" dirty="0"/>
              <a:t>Why do we have such a computing trend?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3725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2B6714-8B37-4135-B0DB-73B2A27FF22C}"/>
              </a:ext>
            </a:extLst>
          </p:cNvPr>
          <p:cNvSpPr/>
          <p:nvPr/>
        </p:nvSpPr>
        <p:spPr>
          <a:xfrm>
            <a:off x="1200444" y="840909"/>
            <a:ext cx="9467557" cy="5405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1" name="Google Shape;40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3479" y="1125415"/>
            <a:ext cx="7155242" cy="489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7DBC38-ACC2-4BD1-8E58-DC8D96CEA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360" y="2377441"/>
            <a:ext cx="3322618" cy="34254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5C19AB-8000-4C29-BF5C-9924CA54E133}"/>
              </a:ext>
            </a:extLst>
          </p:cNvPr>
          <p:cNvSpPr/>
          <p:nvPr/>
        </p:nvSpPr>
        <p:spPr>
          <a:xfrm>
            <a:off x="7213792" y="5802925"/>
            <a:ext cx="34817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64-bit six-core CPU, with two high-performance cores running at 2.65 GHz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8"/>
          <p:cNvSpPr txBox="1">
            <a:spLocks noGrp="1"/>
          </p:cNvSpPr>
          <p:nvPr>
            <p:ph type="body" idx="1"/>
          </p:nvPr>
        </p:nvSpPr>
        <p:spPr>
          <a:xfrm>
            <a:off x="818148" y="1629166"/>
            <a:ext cx="10611852" cy="44554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45700" rIns="0" bIns="45700" rtlCol="0" anchor="t" anchorCtr="0">
            <a:normAutofit fontScale="92500" lnSpcReduction="10000"/>
          </a:bodyPr>
          <a:lstStyle/>
          <a:p>
            <a:pPr marL="91440" indent="-152400">
              <a:spcBef>
                <a:spcPts val="0"/>
              </a:spcBef>
              <a:buClr>
                <a:schemeClr val="accent1"/>
              </a:buClr>
              <a:buSzPts val="2400"/>
              <a:buFont typeface="Calibri"/>
              <a:buChar char=" 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Ubiquitous/Pervasive computing</a:t>
            </a:r>
            <a:endParaRPr sz="3200" dirty="0"/>
          </a:p>
          <a:p>
            <a:pPr marL="384048" lvl="1" indent="-182880">
              <a:spcBef>
                <a:spcPts val="400"/>
              </a:spcBef>
              <a:buClr>
                <a:schemeClr val="accent1"/>
              </a:buClr>
              <a:buSzPts val="2000"/>
              <a:buFont typeface="Calibri"/>
              <a:buChar char="◦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is everywhere</a:t>
            </a:r>
            <a:endParaRPr sz="2800" dirty="0"/>
          </a:p>
          <a:p>
            <a:pPr marL="384048" lvl="1" indent="-182880">
              <a:spcBef>
                <a:spcPts val="600"/>
              </a:spcBef>
              <a:buClr>
                <a:schemeClr val="accent1"/>
              </a:buClr>
              <a:buSzPts val="2000"/>
              <a:buFont typeface="Calibri"/>
              <a:buChar char="◦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is invisible, you don't notice it (minimal intervention)</a:t>
            </a:r>
            <a:endParaRPr sz="2800" dirty="0"/>
          </a:p>
          <a:p>
            <a:pPr marL="384048" lvl="1" indent="-182880">
              <a:spcBef>
                <a:spcPts val="600"/>
              </a:spcBef>
              <a:buClr>
                <a:schemeClr val="accent1"/>
              </a:buClr>
              <a:buSzPts val="2000"/>
              <a:buFont typeface="Calibri"/>
              <a:buChar char="◦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is inside things, in the infrastructure</a:t>
            </a:r>
          </a:p>
          <a:p>
            <a:pPr marL="384048" lvl="1" indent="-182880">
              <a:spcBef>
                <a:spcPts val="600"/>
              </a:spcBef>
              <a:buClr>
                <a:schemeClr val="accent1"/>
              </a:buClr>
              <a:buSzPts val="2000"/>
              <a:buFont typeface="Calibri"/>
              <a:buChar char="◦"/>
            </a:pPr>
            <a:r>
              <a:rPr lang="en-ID" sz="2000" dirty="0">
                <a:solidFill>
                  <a:srgbClr val="666666"/>
                </a:solidFill>
                <a:latin typeface="Arial" panose="020B0604020202020204" pitchFamily="34" charset="0"/>
              </a:rPr>
              <a:t>E</a:t>
            </a:r>
            <a:r>
              <a:rPr lang="en-ID" sz="2000" b="0" i="0" u="none" strike="noStrike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ffectively communicate and perform useful tasks</a:t>
            </a:r>
            <a:endParaRPr sz="2800" dirty="0"/>
          </a:p>
          <a:p>
            <a:pPr marL="384048" lvl="1" indent="-182880">
              <a:spcBef>
                <a:spcPts val="600"/>
              </a:spcBef>
              <a:buClr>
                <a:schemeClr val="accent1"/>
              </a:buClr>
              <a:buSzPts val="2000"/>
              <a:buFont typeface="Calibri"/>
              <a:buChar char="◦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is integrated into your everyday life</a:t>
            </a:r>
            <a:endParaRPr sz="2800" dirty="0"/>
          </a:p>
          <a:p>
            <a:pPr marL="91440" indent="-152400">
              <a:spcBef>
                <a:spcPts val="1600"/>
              </a:spcBef>
              <a:buClr>
                <a:schemeClr val="accent1"/>
              </a:buClr>
              <a:buSzPts val="2400"/>
              <a:buFont typeface="Calibri"/>
              <a:buChar char=" 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Mobile computing</a:t>
            </a:r>
            <a:endParaRPr sz="3200" dirty="0"/>
          </a:p>
          <a:p>
            <a:pPr marL="384048" lvl="1" indent="-182880">
              <a:spcBef>
                <a:spcPts val="400"/>
              </a:spcBef>
              <a:buClr>
                <a:schemeClr val="accent1"/>
              </a:buClr>
              <a:buSzPts val="2000"/>
              <a:buFont typeface="Calibri"/>
              <a:buChar char="◦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can move around and no wire connected (wireless)</a:t>
            </a:r>
            <a:endParaRPr sz="2800" dirty="0"/>
          </a:p>
          <a:p>
            <a:pPr marL="91440" indent="-152400">
              <a:spcBef>
                <a:spcPts val="1600"/>
              </a:spcBef>
              <a:buClr>
                <a:schemeClr val="accent1"/>
              </a:buClr>
              <a:buSzPts val="2400"/>
              <a:buFont typeface="Calibri"/>
              <a:buChar char=" 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Distributed computing</a:t>
            </a:r>
            <a:endParaRPr sz="3200" dirty="0"/>
          </a:p>
          <a:p>
            <a:pPr marL="384048" lvl="1" indent="-182880">
              <a:spcBef>
                <a:spcPts val="400"/>
              </a:spcBef>
              <a:buClr>
                <a:schemeClr val="accent1"/>
              </a:buClr>
              <a:buSzPts val="2000"/>
              <a:buFont typeface="Calibri"/>
              <a:buChar char="◦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may be static (fixed locations and wired connection)</a:t>
            </a:r>
            <a:endParaRPr sz="2800" dirty="0"/>
          </a:p>
          <a:p>
            <a:pPr marL="384048" lvl="1" indent="-182880">
              <a:spcBef>
                <a:spcPts val="600"/>
              </a:spcBef>
              <a:buClr>
                <a:schemeClr val="accent1"/>
              </a:buClr>
              <a:buSzPts val="2000"/>
              <a:buFont typeface="Calibri"/>
              <a:buChar char="◦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Why wired connections?</a:t>
            </a:r>
            <a:endParaRPr sz="2800" dirty="0"/>
          </a:p>
          <a:p>
            <a:pPr marL="384048" lvl="1" indent="-182880">
              <a:spcBef>
                <a:spcPts val="600"/>
              </a:spcBef>
              <a:buClr>
                <a:schemeClr val="accent1"/>
              </a:buClr>
              <a:buSzPts val="2000"/>
              <a:buFont typeface="Calibri"/>
              <a:buChar char="◦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task is divided into sub-tasks for parallel/sequential processing </a:t>
            </a:r>
            <a:endParaRPr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8B8F94-2CD3-46C9-BF9A-F0103485D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Some Definitions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9"/>
          <p:cNvSpPr txBox="1">
            <a:spLocks noGrp="1"/>
          </p:cNvSpPr>
          <p:nvPr>
            <p:ph type="body" idx="1"/>
          </p:nvPr>
        </p:nvSpPr>
        <p:spPr>
          <a:xfrm>
            <a:off x="818147" y="1845725"/>
            <a:ext cx="10732169" cy="4455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45700" rIns="0" bIns="45700" rtlCol="0" anchor="t" anchorCtr="0">
            <a:noAutofit/>
          </a:bodyPr>
          <a:lstStyle/>
          <a:p>
            <a:pPr marL="91440" indent="-107950">
              <a:lnSpc>
                <a:spcPct val="70000"/>
              </a:lnSpc>
              <a:spcBef>
                <a:spcPts val="0"/>
              </a:spcBef>
              <a:buClr>
                <a:schemeClr val="accent1"/>
              </a:buClr>
              <a:buSzPts val="1700"/>
              <a:buFont typeface="Calibri"/>
              <a:buChar char=" 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Pervasive computing is roughly </a:t>
            </a:r>
            <a:r>
              <a:rPr lang="en-GB" dirty="0">
                <a:solidFill>
                  <a:srgbClr val="3F3F3F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the opposite of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GB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virtual reality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where virtual reality puts people inside a computer-generated world</a:t>
            </a:r>
            <a:endParaRPr dirty="0"/>
          </a:p>
          <a:p>
            <a:pPr marL="91440" indent="-107950">
              <a:lnSpc>
                <a:spcPct val="70000"/>
              </a:lnSpc>
              <a:spcBef>
                <a:spcPts val="1400"/>
              </a:spcBef>
              <a:buClr>
                <a:schemeClr val="accent1"/>
              </a:buClr>
              <a:buSzPts val="1700"/>
              <a:buFont typeface="Calibri"/>
              <a:buChar char=" "/>
            </a:pPr>
            <a:r>
              <a:rPr lang="en-GB" b="1" dirty="0">
                <a:solidFill>
                  <a:srgbClr val="3F3F3F"/>
                </a:solidFill>
              </a:rPr>
              <a:t>Pervasive computing forces the computers to live out here in the world with people (become parts of our world)</a:t>
            </a:r>
            <a:endParaRPr b="1" dirty="0"/>
          </a:p>
          <a:p>
            <a:pPr marL="91440" indent="-107950">
              <a:lnSpc>
                <a:spcPct val="70000"/>
              </a:lnSpc>
              <a:spcBef>
                <a:spcPts val="1400"/>
              </a:spcBef>
              <a:buClr>
                <a:schemeClr val="accent1"/>
              </a:buClr>
              <a:buSzPts val="1700"/>
              <a:buFont typeface="Calibri"/>
              <a:buChar char=" 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Computers become not computers</a:t>
            </a:r>
            <a:endParaRPr dirty="0"/>
          </a:p>
          <a:p>
            <a:pPr marL="384048" lvl="1" indent="-173355">
              <a:lnSpc>
                <a:spcPct val="70000"/>
              </a:lnSpc>
              <a:spcBef>
                <a:spcPts val="400"/>
              </a:spcBef>
              <a:buClr>
                <a:schemeClr val="accent1"/>
              </a:buClr>
              <a:buSzPts val="1700"/>
              <a:buFont typeface="Calibri"/>
              <a:buChar char="◦"/>
            </a:pPr>
            <a:r>
              <a:rPr lang="en-GB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“.. Make a computer so imbedded, so fitting, so natural that we use it without even thinking </a:t>
            </a:r>
            <a:br>
              <a:rPr lang="en-GB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about it.”</a:t>
            </a:r>
            <a:endParaRPr b="0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4048" lvl="1" indent="-173355">
              <a:lnSpc>
                <a:spcPct val="70000"/>
              </a:lnSpc>
              <a:spcBef>
                <a:spcPts val="600"/>
              </a:spcBef>
              <a:buClr>
                <a:schemeClr val="accent1"/>
              </a:buClr>
              <a:buSzPts val="1700"/>
              <a:buFont typeface="Calibri"/>
              <a:buChar char="◦"/>
            </a:pPr>
            <a:r>
              <a:rPr lang="en-GB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Computations are performed in every part of our life to enrich our living and improve our ability in responding to the changing environment</a:t>
            </a:r>
            <a:endParaRPr dirty="0"/>
          </a:p>
          <a:p>
            <a:pPr marL="384048" lvl="1" indent="-173355">
              <a:lnSpc>
                <a:spcPct val="70000"/>
              </a:lnSpc>
              <a:spcBef>
                <a:spcPts val="600"/>
              </a:spcBef>
              <a:buClr>
                <a:schemeClr val="accent1"/>
              </a:buClr>
              <a:buSzPts val="1700"/>
              <a:buFont typeface="Calibri"/>
              <a:buChar char="◦"/>
            </a:pPr>
            <a:r>
              <a:rPr lang="en-GB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“In the 21st century the technology revolution will move into the everyday, the small and the </a:t>
            </a:r>
            <a:br>
              <a:rPr lang="en-GB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invisible …The most profound technologies are those that disappear. They weave themselves into the fabrics of everyday life until they are indistinguishable from it.”</a:t>
            </a:r>
            <a:endParaRPr b="0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" indent="0">
              <a:lnSpc>
                <a:spcPct val="70000"/>
              </a:lnSpc>
              <a:spcBef>
                <a:spcPts val="1600"/>
              </a:spcBef>
              <a:buClr>
                <a:schemeClr val="accent1"/>
              </a:buClr>
              <a:buSzPts val="2220"/>
              <a:buNone/>
            </a:pP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98588F-EA22-4C33-B42D-AE271389E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Some Definitions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dirty="0"/>
              <a:t>Session Learning 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d-ID" dirty="0"/>
              <a:t>Upon completion of this session, students are expected to be able to</a:t>
            </a:r>
          </a:p>
          <a:p>
            <a:r>
              <a:rPr lang="id-ID" dirty="0"/>
              <a:t>LO 1</a:t>
            </a:r>
            <a:r>
              <a:rPr lang="en-US" dirty="0"/>
              <a:t> - apply design and development principles in the construction of pervasive systems</a:t>
            </a:r>
            <a:endParaRPr lang="id-ID" dirty="0"/>
          </a:p>
          <a:p>
            <a:r>
              <a:rPr lang="id-ID" dirty="0"/>
              <a:t>LO </a:t>
            </a:r>
            <a:r>
              <a:rPr lang="en-US" dirty="0"/>
              <a:t>3 - analyze a problem, identify and define the computing requirements appropriate to its solution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13747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D832A-3237-4D95-8825-F4534513C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Trend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FDCBF-4BBF-4776-B829-8B7997ECC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2863"/>
            <a:ext cx="10515600" cy="44276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Previous</a:t>
            </a:r>
            <a:r>
              <a:rPr lang="en-US" dirty="0"/>
              <a:t> pervasive computing was often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limited</a:t>
            </a:r>
            <a:r>
              <a:rPr lang="en-US" dirty="0"/>
              <a:t> by the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physical size </a:t>
            </a:r>
            <a:r>
              <a:rPr lang="en-US" dirty="0"/>
              <a:t>of the electronic devices</a:t>
            </a:r>
          </a:p>
          <a:p>
            <a:r>
              <a:rPr lang="en-US" dirty="0"/>
              <a:t>However, this constraint has been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overcome</a:t>
            </a:r>
            <a:r>
              <a:rPr lang="en-US" dirty="0"/>
              <a:t> by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rapid technological 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developments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iWatch</a:t>
            </a:r>
          </a:p>
          <a:p>
            <a:pPr lvl="1"/>
            <a:r>
              <a:rPr lang="en-US" dirty="0"/>
              <a:t>Samsung galaxy watch</a:t>
            </a:r>
          </a:p>
          <a:p>
            <a:pPr lvl="1"/>
            <a:r>
              <a:rPr lang="en-US" dirty="0"/>
              <a:t>Sony </a:t>
            </a:r>
            <a:r>
              <a:rPr lang="en-US" dirty="0" err="1"/>
              <a:t>SmartWatch</a:t>
            </a:r>
            <a:endParaRPr lang="en-US" dirty="0"/>
          </a:p>
          <a:p>
            <a:pPr lvl="1"/>
            <a:r>
              <a:rPr lang="en-US" dirty="0"/>
              <a:t>Google Glass</a:t>
            </a:r>
          </a:p>
        </p:txBody>
      </p:sp>
    </p:spTree>
    <p:extLst>
      <p:ext uri="{BB962C8B-B14F-4D97-AF65-F5344CB8AC3E}">
        <p14:creationId xmlns:p14="http://schemas.microsoft.com/office/powerpoint/2010/main" val="1303917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D832A-3237-4D95-8825-F4534513C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Trend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FDCBF-4BBF-4776-B829-8B7997ECC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2862"/>
            <a:ext cx="4215063" cy="4283242"/>
          </a:xfrm>
        </p:spPr>
        <p:txBody>
          <a:bodyPr>
            <a:normAutofit/>
          </a:bodyPr>
          <a:lstStyle/>
          <a:p>
            <a:r>
              <a:rPr lang="en-US" dirty="0"/>
              <a:t>Many traditional appliances as now embedded with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sensors</a:t>
            </a:r>
            <a:r>
              <a:rPr lang="en-US" dirty="0"/>
              <a:t> and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communication components</a:t>
            </a:r>
            <a:r>
              <a:rPr lang="en-US" dirty="0"/>
              <a:t> (making them </a:t>
            </a:r>
            <a:r>
              <a:rPr lang="en-US" i="1" dirty="0"/>
              <a:t>smarter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Smart Sofa</a:t>
            </a:r>
          </a:p>
          <a:p>
            <a:pPr lvl="1"/>
            <a:r>
              <a:rPr lang="en-US" dirty="0"/>
              <a:t>smart refrigerator</a:t>
            </a:r>
          </a:p>
          <a:p>
            <a:pPr lvl="1"/>
            <a:r>
              <a:rPr lang="en-US" dirty="0"/>
              <a:t>Smart TV</a:t>
            </a:r>
          </a:p>
        </p:txBody>
      </p:sp>
      <p:pic>
        <p:nvPicPr>
          <p:cNvPr id="2050" name="Picture 2" descr="Signature Smart InstaView">
            <a:extLst>
              <a:ext uri="{FF2B5EF4-FFF2-40B4-BE49-F238E27FC236}">
                <a16:creationId xmlns:a16="http://schemas.microsoft.com/office/drawing/2014/main" id="{F609C59E-4867-4D6D-BEA2-BFDDD2E86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148" y="1843695"/>
            <a:ext cx="6357662" cy="424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135818-2F7A-4F4B-8F02-9DEEDF04F5B7}"/>
              </a:ext>
            </a:extLst>
          </p:cNvPr>
          <p:cNvSpPr txBox="1"/>
          <p:nvPr/>
        </p:nvSpPr>
        <p:spPr>
          <a:xfrm>
            <a:off x="5314615" y="6174299"/>
            <a:ext cx="361549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hlinkClick r:id="rId3"/>
              </a:rPr>
              <a:t>https://www.windowscentral.com/lg-smart-instaview-refrigerator-windows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2329044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5"/>
          <p:cNvSpPr txBox="1">
            <a:spLocks noGrp="1"/>
          </p:cNvSpPr>
          <p:nvPr>
            <p:ph type="body" idx="1"/>
          </p:nvPr>
        </p:nvSpPr>
        <p:spPr>
          <a:xfrm>
            <a:off x="4451684" y="1876926"/>
            <a:ext cx="6906126" cy="423511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45700" rIns="0" bIns="45700" rtlCol="0" anchor="t" anchorCtr="0">
            <a:noAutofit/>
          </a:bodyPr>
          <a:lstStyle/>
          <a:p>
            <a:pPr marL="91440" indent="-118110">
              <a:lnSpc>
                <a:spcPct val="70000"/>
              </a:lnSpc>
              <a:spcBef>
                <a:spcPts val="0"/>
              </a:spcBef>
              <a:buClr>
                <a:schemeClr val="accent1"/>
              </a:buClr>
              <a:buSzPts val="1860"/>
              <a:buFont typeface="Calibri"/>
              <a:buChar char=" "/>
            </a:pPr>
            <a:r>
              <a:rPr lang="en-GB" sz="3200" dirty="0">
                <a:solidFill>
                  <a:srgbClr val="3F3F3F"/>
                </a:solidFill>
                <a:ea typeface="Calibri"/>
                <a:cs typeface="Calibri"/>
                <a:sym typeface="Calibri"/>
              </a:rPr>
              <a:t>Conductive textiles and inks</a:t>
            </a:r>
            <a:endParaRPr sz="4000" dirty="0"/>
          </a:p>
          <a:p>
            <a:pPr marL="384048" lvl="1" indent="-182880">
              <a:lnSpc>
                <a:spcPct val="70000"/>
              </a:lnSpc>
              <a:spcBef>
                <a:spcPts val="400"/>
              </a:spcBef>
              <a:buClr>
                <a:schemeClr val="accent1"/>
              </a:buClr>
              <a:buSzPts val="1550"/>
              <a:buFont typeface="Calibri"/>
              <a:buChar char="◦"/>
            </a:pPr>
            <a:r>
              <a:rPr lang="en-GB" dirty="0">
                <a:solidFill>
                  <a:srgbClr val="3F3F3F"/>
                </a:solidFill>
                <a:ea typeface="Calibri"/>
                <a:cs typeface="Calibri"/>
                <a:sym typeface="Calibri"/>
              </a:rPr>
              <a:t>print electrically active patterns directly onto fabrics</a:t>
            </a:r>
            <a:endParaRPr dirty="0">
              <a:solidFill>
                <a:srgbClr val="3F3F3F"/>
              </a:solidFill>
              <a:ea typeface="Calibri"/>
              <a:cs typeface="Calibri"/>
              <a:sym typeface="Calibri"/>
            </a:endParaRPr>
          </a:p>
          <a:p>
            <a:pPr marL="91440" indent="-118110">
              <a:lnSpc>
                <a:spcPct val="70000"/>
              </a:lnSpc>
              <a:spcBef>
                <a:spcPts val="1600"/>
              </a:spcBef>
              <a:buClr>
                <a:schemeClr val="accent1"/>
              </a:buClr>
              <a:buSzPts val="1860"/>
              <a:buFont typeface="Calibri"/>
              <a:buChar char=" "/>
            </a:pPr>
            <a:r>
              <a:rPr lang="en-GB" sz="3200" dirty="0">
                <a:solidFill>
                  <a:srgbClr val="3F3F3F"/>
                </a:solidFill>
                <a:ea typeface="Calibri"/>
                <a:cs typeface="Calibri"/>
                <a:sym typeface="Calibri"/>
              </a:rPr>
              <a:t>Sensors based on fabric</a:t>
            </a:r>
            <a:endParaRPr sz="4000" dirty="0"/>
          </a:p>
          <a:p>
            <a:pPr marL="384048" lvl="1" indent="-182880">
              <a:lnSpc>
                <a:spcPct val="70000"/>
              </a:lnSpc>
              <a:spcBef>
                <a:spcPts val="400"/>
              </a:spcBef>
              <a:buClr>
                <a:schemeClr val="accent1"/>
              </a:buClr>
              <a:buSzPts val="1550"/>
              <a:buFont typeface="Calibri"/>
              <a:buChar char="◦"/>
            </a:pPr>
            <a:r>
              <a:rPr lang="en-GB" dirty="0">
                <a:solidFill>
                  <a:srgbClr val="3F3F3F"/>
                </a:solidFill>
                <a:ea typeface="Calibri"/>
                <a:cs typeface="Calibri"/>
                <a:sym typeface="Calibri"/>
              </a:rPr>
              <a:t>e.g., monitor pulse, blood pressure, body temperature</a:t>
            </a:r>
            <a:endParaRPr dirty="0">
              <a:solidFill>
                <a:srgbClr val="3F3F3F"/>
              </a:solidFill>
              <a:ea typeface="Calibri"/>
              <a:cs typeface="Calibri"/>
              <a:sym typeface="Calibri"/>
            </a:endParaRPr>
          </a:p>
          <a:p>
            <a:pPr marL="91440" indent="-118110">
              <a:lnSpc>
                <a:spcPct val="70000"/>
              </a:lnSpc>
              <a:spcBef>
                <a:spcPts val="1600"/>
              </a:spcBef>
              <a:buClr>
                <a:schemeClr val="accent1"/>
              </a:buClr>
              <a:buSzPts val="1860"/>
              <a:buFont typeface="Calibri"/>
              <a:buChar char=" "/>
            </a:pPr>
            <a:r>
              <a:rPr lang="en-GB" sz="3200" dirty="0">
                <a:solidFill>
                  <a:srgbClr val="3F3F3F"/>
                </a:solidFill>
                <a:ea typeface="Calibri"/>
                <a:cs typeface="Calibri"/>
                <a:sym typeface="Calibri"/>
              </a:rPr>
              <a:t>Invisible collar microphones</a:t>
            </a:r>
            <a:endParaRPr sz="4000" dirty="0"/>
          </a:p>
          <a:p>
            <a:pPr marL="91440" indent="-118110">
              <a:lnSpc>
                <a:spcPct val="70000"/>
              </a:lnSpc>
              <a:spcBef>
                <a:spcPts val="1400"/>
              </a:spcBef>
              <a:buClr>
                <a:schemeClr val="accent1"/>
              </a:buClr>
              <a:buSzPts val="1860"/>
              <a:buFont typeface="Calibri"/>
              <a:buChar char=" "/>
            </a:pPr>
            <a:r>
              <a:rPr lang="en-GB" sz="3200" dirty="0" err="1">
                <a:solidFill>
                  <a:srgbClr val="3F3F3F"/>
                </a:solidFill>
                <a:ea typeface="Calibri"/>
                <a:cs typeface="Calibri"/>
                <a:sym typeface="Calibri"/>
              </a:rPr>
              <a:t>Kidswear</a:t>
            </a:r>
            <a:endParaRPr sz="3200" dirty="0">
              <a:solidFill>
                <a:srgbClr val="3F3F3F"/>
              </a:solidFill>
              <a:ea typeface="Calibri"/>
              <a:cs typeface="Calibri"/>
              <a:sym typeface="Calibri"/>
            </a:endParaRPr>
          </a:p>
          <a:p>
            <a:pPr marL="384048" lvl="1" indent="-182880">
              <a:lnSpc>
                <a:spcPct val="70000"/>
              </a:lnSpc>
              <a:spcBef>
                <a:spcPts val="400"/>
              </a:spcBef>
              <a:buClr>
                <a:schemeClr val="accent1"/>
              </a:buClr>
              <a:buSzPts val="1550"/>
              <a:buFont typeface="Calibri"/>
              <a:buChar char="◦"/>
            </a:pPr>
            <a:r>
              <a:rPr lang="en-GB" dirty="0">
                <a:solidFill>
                  <a:srgbClr val="3F3F3F"/>
                </a:solidFill>
                <a:ea typeface="Calibri"/>
                <a:cs typeface="Calibri"/>
                <a:sym typeface="Calibri"/>
              </a:rPr>
              <a:t>game console on the sleeve?</a:t>
            </a:r>
            <a:endParaRPr sz="3600" dirty="0"/>
          </a:p>
          <a:p>
            <a:pPr marL="384048" lvl="1" indent="-182880">
              <a:lnSpc>
                <a:spcPct val="70000"/>
              </a:lnSpc>
              <a:spcBef>
                <a:spcPts val="600"/>
              </a:spcBef>
              <a:buClr>
                <a:schemeClr val="accent1"/>
              </a:buClr>
              <a:buSzPts val="1550"/>
              <a:buFont typeface="Calibri"/>
              <a:buChar char="◦"/>
            </a:pPr>
            <a:r>
              <a:rPr lang="en-GB" dirty="0">
                <a:solidFill>
                  <a:srgbClr val="3F3F3F"/>
                </a:solidFill>
                <a:ea typeface="Calibri"/>
                <a:cs typeface="Calibri"/>
                <a:sym typeface="Calibri"/>
              </a:rPr>
              <a:t>integrated GPS-driven locators?</a:t>
            </a:r>
            <a:endParaRPr sz="3600" dirty="0"/>
          </a:p>
          <a:p>
            <a:pPr marL="384048" lvl="1" indent="-182880">
              <a:lnSpc>
                <a:spcPct val="70000"/>
              </a:lnSpc>
              <a:spcBef>
                <a:spcPts val="600"/>
              </a:spcBef>
              <a:buClr>
                <a:schemeClr val="accent1"/>
              </a:buClr>
              <a:buSzPts val="1550"/>
              <a:buFont typeface="Calibri"/>
              <a:buChar char="◦"/>
            </a:pPr>
            <a:r>
              <a:rPr lang="en-GB" dirty="0">
                <a:solidFill>
                  <a:srgbClr val="3F3F3F"/>
                </a:solidFill>
                <a:ea typeface="Calibri"/>
                <a:cs typeface="Calibri"/>
                <a:sym typeface="Calibri"/>
              </a:rPr>
              <a:t>integrated small cameras (to keep the parents calm)? </a:t>
            </a:r>
            <a:endParaRPr dirty="0">
              <a:solidFill>
                <a:srgbClr val="3F3F3F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496" name="Google Shape;496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025" y="1721142"/>
            <a:ext cx="2971460" cy="451121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09EE880-3B22-4F6B-B18A-26020977D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Smart Clothing 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6"/>
          <p:cNvSpPr txBox="1">
            <a:spLocks noGrp="1"/>
          </p:cNvSpPr>
          <p:nvPr>
            <p:ph type="body" idx="1"/>
          </p:nvPr>
        </p:nvSpPr>
        <p:spPr>
          <a:xfrm>
            <a:off x="1179095" y="1845734"/>
            <a:ext cx="10202779" cy="44554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45700" rIns="0" bIns="45700" rtlCol="0" anchor="t" anchorCtr="0">
            <a:noAutofit/>
          </a:bodyPr>
          <a:lstStyle/>
          <a:p>
            <a:pPr marL="91440" indent="-152400">
              <a:spcBef>
                <a:spcPts val="0"/>
              </a:spcBef>
              <a:buClr>
                <a:schemeClr val="accent1"/>
              </a:buClr>
              <a:buSzPts val="2400"/>
              <a:buFont typeface="Calibri"/>
              <a:buChar char=" "/>
            </a:pPr>
            <a:r>
              <a:rPr lang="en-GB" dirty="0">
                <a:solidFill>
                  <a:srgbClr val="3F3F3F"/>
                </a:solidFill>
                <a:ea typeface="Calibri"/>
                <a:cs typeface="Calibri"/>
                <a:sym typeface="Calibri"/>
              </a:rPr>
              <a:t>By 2009, computers will disappear. Visual information will be written directly onto our retinas by devices in our eyeglasses and contact lenses</a:t>
            </a:r>
            <a:r>
              <a:rPr lang="en-GB" sz="1400" dirty="0">
                <a:solidFill>
                  <a:srgbClr val="3F3F3F"/>
                </a:solidFill>
                <a:ea typeface="Calibri"/>
                <a:cs typeface="Calibri"/>
                <a:sym typeface="Calibri"/>
              </a:rPr>
              <a:t>-- Raymond Kurzweil</a:t>
            </a:r>
            <a:endParaRPr sz="3200" dirty="0"/>
          </a:p>
          <a:p>
            <a:pPr marL="91440" indent="-5714">
              <a:spcBef>
                <a:spcPts val="1400"/>
              </a:spcBef>
              <a:buClr>
                <a:schemeClr val="accent1"/>
              </a:buClr>
              <a:buSzPts val="1350"/>
              <a:buNone/>
            </a:pPr>
            <a:endParaRPr sz="1400" dirty="0">
              <a:solidFill>
                <a:srgbClr val="3F3F3F"/>
              </a:solidFill>
              <a:ea typeface="Calibri"/>
              <a:cs typeface="Calibri"/>
              <a:sym typeface="Calibri"/>
            </a:endParaRPr>
          </a:p>
          <a:p>
            <a:pPr marL="91440" indent="-5714">
              <a:spcBef>
                <a:spcPts val="1400"/>
              </a:spcBef>
              <a:buClr>
                <a:schemeClr val="accent1"/>
              </a:buClr>
              <a:buSzPts val="1350"/>
              <a:buNone/>
            </a:pPr>
            <a:endParaRPr sz="1400" dirty="0">
              <a:solidFill>
                <a:srgbClr val="3F3F3F"/>
              </a:solidFill>
              <a:ea typeface="Calibri"/>
              <a:cs typeface="Calibri"/>
              <a:sym typeface="Calibri"/>
            </a:endParaRPr>
          </a:p>
          <a:p>
            <a:pPr marL="91440" indent="-5714">
              <a:spcBef>
                <a:spcPts val="1400"/>
              </a:spcBef>
              <a:buClr>
                <a:schemeClr val="accent1"/>
              </a:buClr>
              <a:buSzPts val="1350"/>
              <a:buNone/>
            </a:pPr>
            <a:endParaRPr sz="1400" dirty="0">
              <a:solidFill>
                <a:srgbClr val="3F3F3F"/>
              </a:solidFill>
              <a:ea typeface="Calibri"/>
              <a:cs typeface="Calibri"/>
              <a:sym typeface="Calibri"/>
            </a:endParaRPr>
          </a:p>
          <a:p>
            <a:pPr marL="91440" indent="-5714">
              <a:spcBef>
                <a:spcPts val="1400"/>
              </a:spcBef>
              <a:buClr>
                <a:schemeClr val="accent1"/>
              </a:buClr>
              <a:buSzPts val="1350"/>
              <a:buNone/>
            </a:pPr>
            <a:endParaRPr sz="1400" dirty="0">
              <a:solidFill>
                <a:srgbClr val="3F3F3F"/>
              </a:solidFill>
              <a:ea typeface="Calibri"/>
              <a:cs typeface="Calibri"/>
              <a:sym typeface="Calibri"/>
            </a:endParaRPr>
          </a:p>
          <a:p>
            <a:pPr marL="91440" indent="-5714">
              <a:spcBef>
                <a:spcPts val="1400"/>
              </a:spcBef>
              <a:buClr>
                <a:schemeClr val="accent1"/>
              </a:buClr>
              <a:buSzPts val="1350"/>
              <a:buNone/>
            </a:pPr>
            <a:endParaRPr sz="1400" dirty="0">
              <a:solidFill>
                <a:srgbClr val="3F3F3F"/>
              </a:solidFill>
              <a:ea typeface="Calibri"/>
              <a:cs typeface="Calibri"/>
              <a:sym typeface="Calibri"/>
            </a:endParaRPr>
          </a:p>
          <a:p>
            <a:pPr marL="91440" indent="-5714">
              <a:spcBef>
                <a:spcPts val="1400"/>
              </a:spcBef>
              <a:buClr>
                <a:schemeClr val="accent1"/>
              </a:buClr>
              <a:buSzPts val="1350"/>
              <a:buNone/>
            </a:pPr>
            <a:endParaRPr sz="1400" dirty="0">
              <a:solidFill>
                <a:srgbClr val="3F3F3F"/>
              </a:solidFill>
              <a:ea typeface="Calibri"/>
              <a:cs typeface="Calibri"/>
              <a:sym typeface="Calibri"/>
            </a:endParaRPr>
          </a:p>
          <a:p>
            <a:pPr marL="0" indent="0">
              <a:spcBef>
                <a:spcPts val="1400"/>
              </a:spcBef>
              <a:buClr>
                <a:schemeClr val="accent1"/>
              </a:buClr>
              <a:buSzPts val="1350"/>
              <a:buNone/>
            </a:pPr>
            <a:r>
              <a:rPr lang="en-GB" sz="2400" dirty="0">
                <a:solidFill>
                  <a:srgbClr val="3F3F3F"/>
                </a:solidFill>
                <a:ea typeface="Calibri"/>
                <a:cs typeface="Calibri"/>
                <a:sym typeface="Calibri"/>
              </a:rPr>
              <a:t>			What can you do by using this device?   </a:t>
            </a:r>
            <a:endParaRPr sz="4400" dirty="0">
              <a:solidFill>
                <a:srgbClr val="3F3F3F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503" name="Google Shape;503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8053" y="3320715"/>
            <a:ext cx="2424364" cy="250256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92D0D34-41CF-4402-A71F-3685F8C80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Smart Glasses 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1041" y="1010653"/>
            <a:ext cx="8731032" cy="5002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8"/>
          <p:cNvSpPr txBox="1">
            <a:spLocks noGrp="1"/>
          </p:cNvSpPr>
          <p:nvPr>
            <p:ph type="body" idx="1"/>
          </p:nvPr>
        </p:nvSpPr>
        <p:spPr>
          <a:xfrm>
            <a:off x="2346960" y="1845734"/>
            <a:ext cx="7543801" cy="44554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45700" rIns="0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Clr>
                <a:schemeClr val="accent1"/>
              </a:buClr>
              <a:buSzPts val="2400"/>
              <a:buNone/>
            </a:pPr>
            <a:endParaRPr sz="24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spcBef>
                <a:spcPts val="1400"/>
              </a:spcBef>
              <a:buClr>
                <a:schemeClr val="accent1"/>
              </a:buClr>
              <a:buSzPts val="2400"/>
              <a:buNone/>
            </a:pPr>
            <a:endParaRPr sz="24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spcBef>
                <a:spcPts val="1400"/>
              </a:spcBef>
              <a:buClr>
                <a:schemeClr val="accent1"/>
              </a:buClr>
              <a:buSzPts val="2400"/>
              <a:buNone/>
            </a:pPr>
            <a:endParaRPr sz="24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spcBef>
                <a:spcPts val="1400"/>
              </a:spcBef>
              <a:buClr>
                <a:schemeClr val="accent1"/>
              </a:buClr>
              <a:buSzPts val="2400"/>
              <a:buNone/>
            </a:pPr>
            <a:endParaRPr sz="24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spcBef>
                <a:spcPts val="1400"/>
              </a:spcBef>
              <a:buClr>
                <a:schemeClr val="accent1"/>
              </a:buClr>
              <a:buSzPts val="2400"/>
              <a:buNone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What can you do with this device?  </a:t>
            </a:r>
            <a:endParaRPr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78"/>
          <p:cNvSpPr/>
          <p:nvPr/>
        </p:nvSpPr>
        <p:spPr>
          <a:xfrm>
            <a:off x="7804071" y="6270823"/>
            <a:ext cx="1688411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GB" sz="13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www.xybernaut.com </a:t>
            </a:r>
            <a:endParaRPr sz="13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8" name="Google Shape;518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6329" y="2028486"/>
            <a:ext cx="3036156" cy="414608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E14FE27-3DBA-4CB1-A523-4B75B7635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Todays Wearable Computer 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97E17-23EE-43E5-A5AD-131F6839B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6338A-E07B-41FA-BDBF-CA85FDA5F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What can a smart sofa do?</a:t>
            </a:r>
          </a:p>
          <a:p>
            <a:endParaRPr lang="en-US" sz="3600" dirty="0"/>
          </a:p>
          <a:p>
            <a:r>
              <a:rPr lang="en-US" sz="3600" dirty="0"/>
              <a:t>Any other “</a:t>
            </a:r>
            <a:r>
              <a:rPr lang="en-US" sz="3600" i="1" dirty="0"/>
              <a:t>smart</a:t>
            </a:r>
            <a:r>
              <a:rPr lang="en-US" sz="3600" dirty="0"/>
              <a:t>” traditional appliances? (except smart sofa/smart refrigerator/smart TV/smart watch/smart glasses/smart clothing)</a:t>
            </a:r>
          </a:p>
          <a:p>
            <a:pPr lvl="1"/>
            <a:r>
              <a:rPr lang="en-US" sz="2800" dirty="0"/>
              <a:t>Mention the appliances!</a:t>
            </a:r>
          </a:p>
          <a:p>
            <a:pPr lvl="1"/>
            <a:r>
              <a:rPr lang="en-US" sz="2800" dirty="0"/>
              <a:t>What can they do?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858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8A82B-E541-4FD5-A5BB-0401754F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Pervasive Computing: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60F8A-9C1B-42A0-B4B5-4DEC6F67B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Pervasive computing is a new wave of technology where computing takes the place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everywhere</a:t>
            </a:r>
            <a:r>
              <a:rPr lang="en-US" dirty="0"/>
              <a:t> and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anywhere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Goal = to become a </a:t>
            </a:r>
            <a:r>
              <a:rPr lang="en-US" i="1" dirty="0"/>
              <a:t>technology that disappears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Pervasive computing can be seen as:</a:t>
            </a:r>
          </a:p>
          <a:p>
            <a:pPr lvl="1"/>
            <a:r>
              <a:rPr lang="en-US" dirty="0"/>
              <a:t>An enabler technology for many new and exciting applications</a:t>
            </a:r>
          </a:p>
          <a:p>
            <a:pPr lvl="1"/>
            <a:r>
              <a:rPr lang="en-US" dirty="0"/>
              <a:t>Making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information accessible to anyone, anywhere, and at any time</a:t>
            </a:r>
          </a:p>
        </p:txBody>
      </p:sp>
    </p:spTree>
    <p:extLst>
      <p:ext uri="{BB962C8B-B14F-4D97-AF65-F5344CB8AC3E}">
        <p14:creationId xmlns:p14="http://schemas.microsoft.com/office/powerpoint/2010/main" val="4260713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436C84-E1E6-4B15-8859-6FDAEDD32375}"/>
              </a:ext>
            </a:extLst>
          </p:cNvPr>
          <p:cNvSpPr txBox="1"/>
          <p:nvPr/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01168" marR="0" lvl="1" indent="-22860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50"/>
              <a:buFont typeface="Arial" panose="020B0604020202020204" pitchFamily="34" charset="0"/>
              <a:buChar char="•"/>
            </a:pPr>
            <a:r>
              <a:rPr lang="en-US" sz="2000" b="0" i="0" u="none" strike="noStrike" cap="none">
                <a:sym typeface="Calibri"/>
              </a:rPr>
              <a:t>Hansmann, U., Merk, L., Nicklous, M.S., &amp; Stober, T. (2003). </a:t>
            </a:r>
            <a:r>
              <a:rPr lang="en-US" sz="2000" b="0" i="1" u="none" strike="noStrike" cap="none">
                <a:sym typeface="Calibri"/>
              </a:rPr>
              <a:t>Pervasive computing: The mobile world</a:t>
            </a:r>
            <a:r>
              <a:rPr lang="en-US" sz="2000" b="0" i="0" u="none" strike="noStrike" cap="none">
                <a:sym typeface="Calibri"/>
              </a:rPr>
              <a:t> (2nd ed.). Springer</a:t>
            </a:r>
            <a:endParaRPr lang="en-US" sz="2000"/>
          </a:p>
        </p:txBody>
      </p:sp>
      <p:sp>
        <p:nvSpPr>
          <p:cNvPr id="480" name="Rectangle 47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5" name="Google Shape;475;p7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/>
          <a:stretch/>
        </p:blipFill>
        <p:spPr>
          <a:xfrm>
            <a:off x="5405862" y="1162604"/>
            <a:ext cx="6019331" cy="4529546"/>
          </a:xfrm>
          <a:prstGeom prst="rect">
            <a:avLst/>
          </a:prstGeom>
          <a:noFill/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88C2E-330F-407D-AC65-DA2502AEE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A04DE-554D-4DA7-9123-F7E96A03B7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697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Agenda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About COMP6506-Pervasive Software Engineering course</a:t>
            </a:r>
          </a:p>
          <a:p>
            <a:r>
              <a:rPr lang="en-US" dirty="0"/>
              <a:t>Project</a:t>
            </a:r>
          </a:p>
          <a:p>
            <a:r>
              <a:rPr lang="en-US" dirty="0"/>
              <a:t>Perspective of Pervasive Computing</a:t>
            </a:r>
          </a:p>
          <a:p>
            <a:r>
              <a:rPr lang="en-US" dirty="0"/>
              <a:t>Challenges</a:t>
            </a:r>
          </a:p>
          <a:p>
            <a:r>
              <a:rPr lang="en-US" dirty="0"/>
              <a:t>Technology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141807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4376" y="1"/>
            <a:ext cx="986762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62D02-6E4A-4591-AC61-9B3F418F6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7E1C4-AD46-482E-9442-2FBD6AC5C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Many challenges need to be overcome before the vision becomes real.</a:t>
            </a:r>
          </a:p>
          <a:p>
            <a:endParaRPr lang="en-US" dirty="0"/>
          </a:p>
          <a:p>
            <a:r>
              <a:rPr lang="en-US" dirty="0"/>
              <a:t>The main challenges faced in pervasive computing are as follows: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Transparency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Context awareness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Mobility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Heterogeneous devices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Data management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Fault tolerance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Reliability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Usability</a:t>
            </a:r>
          </a:p>
        </p:txBody>
      </p:sp>
      <p:pic>
        <p:nvPicPr>
          <p:cNvPr id="4098" name="Picture 2" descr="how-to-overcome-the-3-biggest-blogging-challenges-via-@jamarketer">
            <a:extLst>
              <a:ext uri="{FF2B5EF4-FFF2-40B4-BE49-F238E27FC236}">
                <a16:creationId xmlns:a16="http://schemas.microsoft.com/office/drawing/2014/main" id="{C4B9B41E-0B18-4C48-A58A-6CE233D33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074" y="3220252"/>
            <a:ext cx="6791541" cy="356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D9AACF-5935-4F68-BF21-F928441100F4}"/>
              </a:ext>
            </a:extLst>
          </p:cNvPr>
          <p:cNvSpPr txBox="1"/>
          <p:nvPr/>
        </p:nvSpPr>
        <p:spPr>
          <a:xfrm>
            <a:off x="5528510" y="6263988"/>
            <a:ext cx="610001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>
                <a:hlinkClick r:id="rId3"/>
              </a:rPr>
              <a:t>https://brayve.net/wp-content/uploads/2019/08/7709/how-to-overcome-the-3-biggest-blogging-challenges-via-jamarketer.png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41651025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4EB248-FDF7-48AA-BBE7-9B0473CBB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210D4C-B878-4D48-9584-285CFBC3C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Transparency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People-oriented, providing transparent services based on individual requirements, preferences</a:t>
            </a:r>
            <a:r>
              <a:rPr lang="en-US" dirty="0"/>
              <a:t>, and so on.</a:t>
            </a:r>
          </a:p>
          <a:p>
            <a:pPr lvl="1"/>
            <a:r>
              <a:rPr lang="en-US" dirty="0"/>
              <a:t>Can use any device, in any location, and in any format, without an individual being consciously aware of what is taking place with respect to the actual computing</a:t>
            </a:r>
          </a:p>
          <a:p>
            <a:pPr lvl="1"/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Context awareness</a:t>
            </a:r>
          </a:p>
          <a:p>
            <a:pPr lvl="1"/>
            <a:r>
              <a:rPr lang="en-US" dirty="0"/>
              <a:t>Very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tightly connected with specific users</a:t>
            </a:r>
          </a:p>
          <a:p>
            <a:pPr lvl="1"/>
            <a:r>
              <a:rPr lang="en-US" dirty="0"/>
              <a:t>Often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gather and store information </a:t>
            </a:r>
            <a:r>
              <a:rPr lang="en-US" dirty="0"/>
              <a:t>on the user’s behavior context, habits, and planning.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845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4EB248-FDF7-48AA-BBE7-9B0473CBB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210D4C-B878-4D48-9584-285CFBC3C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15807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Mobility</a:t>
            </a:r>
          </a:p>
          <a:p>
            <a:pPr lvl="1"/>
            <a:r>
              <a:rPr lang="en-US" dirty="0"/>
              <a:t>Having devices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move with the user </a:t>
            </a:r>
            <a:r>
              <a:rPr lang="en-US" dirty="0"/>
              <a:t>or by having applications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move among users’ devices</a:t>
            </a:r>
          </a:p>
          <a:p>
            <a:pPr lvl="1"/>
            <a:r>
              <a:rPr lang="en-US" dirty="0"/>
              <a:t>Applications need to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adapt to the moving environment</a:t>
            </a:r>
          </a:p>
          <a:p>
            <a:pPr marL="457200" lvl="1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 startAt="3"/>
            </a:pPr>
            <a:r>
              <a:rPr lang="en-US" dirty="0"/>
              <a:t>Heterogeneous devices</a:t>
            </a:r>
          </a:p>
          <a:p>
            <a:pPr lvl="1"/>
            <a:r>
              <a:rPr lang="en-US" dirty="0"/>
              <a:t>Involve many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different types of devices working in an orchestrated wa</a:t>
            </a:r>
            <a:r>
              <a:rPr lang="en-US" dirty="0"/>
              <a:t>y</a:t>
            </a:r>
          </a:p>
          <a:p>
            <a:pPr lvl="1"/>
            <a:r>
              <a:rPr lang="en-US" dirty="0"/>
              <a:t>For instance, the application may switch from a desktop PC to a mobile phone</a:t>
            </a:r>
          </a:p>
          <a:p>
            <a:pPr lvl="1"/>
            <a:r>
              <a:rPr lang="en-US" dirty="0"/>
              <a:t>Heterogeneous devices complicate the development of high-level applications because different devices provide varied</a:t>
            </a:r>
          </a:p>
          <a:p>
            <a:pPr lvl="2"/>
            <a:r>
              <a:rPr lang="en-US" dirty="0"/>
              <a:t>Programming interfaces</a:t>
            </a:r>
          </a:p>
          <a:p>
            <a:pPr lvl="2"/>
            <a:r>
              <a:rPr lang="en-US" dirty="0"/>
              <a:t>Resource abstractions</a:t>
            </a:r>
          </a:p>
          <a:p>
            <a:pPr lvl="2"/>
            <a:r>
              <a:rPr lang="en-US" dirty="0"/>
              <a:t>Functional capabilities</a:t>
            </a:r>
          </a:p>
          <a:p>
            <a:pPr marL="457200" indent="-457200">
              <a:buFont typeface="+mj-lt"/>
              <a:buAutoNum type="arabicPeriod" startAt="3"/>
            </a:pPr>
            <a:endParaRPr lang="en-US" dirty="0"/>
          </a:p>
          <a:p>
            <a:pPr marL="457200" indent="-457200">
              <a:buFont typeface="+mj-lt"/>
              <a:buAutoNum type="arabicPeriod" startAt="3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8339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62D02-6E4A-4591-AC61-9B3F418F6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7E1C4-AD46-482E-9442-2FBD6AC5C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dirty="0"/>
              <a:t>Data management</a:t>
            </a:r>
          </a:p>
          <a:p>
            <a:pPr lvl="1"/>
            <a:r>
              <a:rPr lang="en-US" dirty="0"/>
              <a:t>Many devices continuously produce huge amount of raw data</a:t>
            </a:r>
          </a:p>
          <a:p>
            <a:pPr lvl="1"/>
            <a:r>
              <a:rPr lang="en-US" dirty="0"/>
              <a:t>In order to provide meaningful semantics for high-level application, some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preprocessing of the data may be necessary</a:t>
            </a:r>
          </a:p>
          <a:p>
            <a:pPr lvl="1"/>
            <a:endParaRPr lang="en-US" dirty="0"/>
          </a:p>
          <a:p>
            <a:pPr marL="457200" indent="-457200">
              <a:buFont typeface="+mj-lt"/>
              <a:buAutoNum type="arabicPeriod" startAt="5"/>
            </a:pPr>
            <a:r>
              <a:rPr lang="en-US" dirty="0"/>
              <a:t>Fault tolerance</a:t>
            </a:r>
          </a:p>
          <a:p>
            <a:pPr lvl="1"/>
            <a:r>
              <a:rPr lang="en-US" dirty="0"/>
              <a:t>Requires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harmonious cooperation</a:t>
            </a:r>
            <a:r>
              <a:rPr lang="en-US" dirty="0"/>
              <a:t> among many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hardware devices and various software components</a:t>
            </a:r>
          </a:p>
          <a:p>
            <a:pPr lvl="1"/>
            <a:r>
              <a:rPr lang="en-US" dirty="0"/>
              <a:t>Both type of failures can hamper the effectiveness</a:t>
            </a:r>
          </a:p>
          <a:p>
            <a:pPr lvl="1"/>
            <a:r>
              <a:rPr lang="en-US" dirty="0"/>
              <a:t>Fault tolerance measures must be built into the system to avoid serious or fatal consequences for users</a:t>
            </a:r>
          </a:p>
        </p:txBody>
      </p:sp>
    </p:spTree>
    <p:extLst>
      <p:ext uri="{BB962C8B-B14F-4D97-AF65-F5344CB8AC3E}">
        <p14:creationId xmlns:p14="http://schemas.microsoft.com/office/powerpoint/2010/main" val="39873164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62D02-6E4A-4591-AC61-9B3F418F6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7E1C4-AD46-482E-9442-2FBD6AC5C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 startAt="7"/>
            </a:pPr>
            <a:r>
              <a:rPr lang="en-US" dirty="0"/>
              <a:t>Reliability</a:t>
            </a:r>
          </a:p>
          <a:p>
            <a:pPr lvl="1"/>
            <a:r>
              <a:rPr lang="en-US" dirty="0"/>
              <a:t>The systems normally are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embedded in the environment</a:t>
            </a:r>
            <a:r>
              <a:rPr lang="en-US" dirty="0"/>
              <a:t> not only for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gathering information </a:t>
            </a:r>
            <a:r>
              <a:rPr lang="en-US" dirty="0"/>
              <a:t>but also for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making decisions </a:t>
            </a:r>
            <a:r>
              <a:rPr lang="en-US" dirty="0"/>
              <a:t>or at least for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decision support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Limited resources and unstable wireless communication</a:t>
            </a:r>
            <a:r>
              <a:rPr lang="en-US" dirty="0"/>
              <a:t> can impact the reliability</a:t>
            </a:r>
          </a:p>
          <a:p>
            <a:pPr lvl="1"/>
            <a:endParaRPr lang="en-US" dirty="0"/>
          </a:p>
          <a:p>
            <a:pPr marL="457200" indent="-457200">
              <a:buFont typeface="+mj-lt"/>
              <a:buAutoNum type="arabicPeriod" startAt="7"/>
            </a:pPr>
            <a:r>
              <a:rPr lang="en-US" dirty="0"/>
              <a:t>Usability</a:t>
            </a:r>
          </a:p>
          <a:p>
            <a:pPr lvl="1"/>
            <a:r>
              <a:rPr lang="en-US" dirty="0"/>
              <a:t>An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easy-to-use and intuitive interface </a:t>
            </a:r>
            <a:r>
              <a:rPr lang="en-US" dirty="0"/>
              <a:t>is the demand of the future</a:t>
            </a:r>
          </a:p>
          <a:p>
            <a:pPr lvl="1"/>
            <a:r>
              <a:rPr lang="en-US" dirty="0"/>
              <a:t>Ease of use will follow different levels for different end users</a:t>
            </a:r>
          </a:p>
          <a:p>
            <a:pPr lvl="1"/>
            <a:r>
              <a:rPr lang="en-US" dirty="0"/>
              <a:t>Usability is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very important </a:t>
            </a:r>
            <a:r>
              <a:rPr lang="en-US" dirty="0"/>
              <a:t>and requires more attention than all other areas, such as desktop and Web-based applications</a:t>
            </a:r>
          </a:p>
        </p:txBody>
      </p:sp>
    </p:spTree>
    <p:extLst>
      <p:ext uri="{BB962C8B-B14F-4D97-AF65-F5344CB8AC3E}">
        <p14:creationId xmlns:p14="http://schemas.microsoft.com/office/powerpoint/2010/main" val="4776620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F71DE-63A4-4E4B-8E7F-37B1308A6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0CCFC-E711-415D-81CA-7AF5C76C7E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896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01F2C-C152-4E42-855C-59B55BD0D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7201F-D2D1-4585-B4D8-0C63206E4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Pervasive computing involves state-of-the-art technology:</a:t>
            </a:r>
          </a:p>
          <a:p>
            <a:pPr lvl="1"/>
            <a:r>
              <a:rPr lang="en-US" dirty="0"/>
              <a:t>Middleware and programming model</a:t>
            </a:r>
          </a:p>
          <a:p>
            <a:pPr lvl="1"/>
            <a:r>
              <a:rPr lang="en-US" dirty="0"/>
              <a:t>Context-awareness computing</a:t>
            </a:r>
          </a:p>
          <a:p>
            <a:pPr lvl="1"/>
            <a:r>
              <a:rPr lang="en-US" dirty="0"/>
              <a:t>Resource allocation and management</a:t>
            </a:r>
          </a:p>
          <a:p>
            <a:pPr lvl="1"/>
            <a:r>
              <a:rPr lang="en-US" dirty="0"/>
              <a:t>Human-computer interaction (HCI)</a:t>
            </a:r>
          </a:p>
          <a:p>
            <a:pPr lvl="1"/>
            <a:r>
              <a:rPr lang="en-US" dirty="0"/>
              <a:t>Pervasive transaction processing</a:t>
            </a:r>
          </a:p>
          <a:p>
            <a:pPr lvl="1"/>
            <a:r>
              <a:rPr lang="en-US" dirty="0"/>
              <a:t>Data mining </a:t>
            </a:r>
          </a:p>
        </p:txBody>
      </p:sp>
    </p:spTree>
    <p:extLst>
      <p:ext uri="{BB962C8B-B14F-4D97-AF65-F5344CB8AC3E}">
        <p14:creationId xmlns:p14="http://schemas.microsoft.com/office/powerpoint/2010/main" val="18301179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1B5CF-6B99-428D-A88B-43A6B33F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571E6-6BFA-413C-BD59-DCEACC2DA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361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Pervasive application often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rely on some middleware support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Application programmers face a large variety of challenges:</a:t>
            </a:r>
          </a:p>
          <a:p>
            <a:pPr lvl="1"/>
            <a:r>
              <a:rPr lang="en-US" dirty="0"/>
              <a:t>Data management</a:t>
            </a:r>
          </a:p>
          <a:p>
            <a:pPr lvl="1"/>
            <a:r>
              <a:rPr lang="en-US" dirty="0"/>
              <a:t>Context management</a:t>
            </a:r>
          </a:p>
          <a:p>
            <a:pPr lvl="1"/>
            <a:r>
              <a:rPr lang="en-US" dirty="0"/>
              <a:t>Security and privacy issues</a:t>
            </a:r>
          </a:p>
          <a:p>
            <a:pPr lvl="1"/>
            <a:r>
              <a:rPr lang="en-US" dirty="0"/>
              <a:t>Mobility</a:t>
            </a:r>
          </a:p>
          <a:p>
            <a:endParaRPr lang="en-US" dirty="0"/>
          </a:p>
          <a:p>
            <a:r>
              <a:rPr lang="en-US" dirty="0"/>
              <a:t>It is more desirable to extract the common requirements from different applications and provide the desired functionality from a middleware layer, which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hides the complexity and heterogeneity </a:t>
            </a:r>
            <a:r>
              <a:rPr lang="en-US" dirty="0"/>
              <a:t>of underlying hardware and network platforms.</a:t>
            </a:r>
          </a:p>
        </p:txBody>
      </p:sp>
    </p:spTree>
    <p:extLst>
      <p:ext uri="{BB962C8B-B14F-4D97-AF65-F5344CB8AC3E}">
        <p14:creationId xmlns:p14="http://schemas.microsoft.com/office/powerpoint/2010/main" val="6857421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B077-3396-4B3C-AF9C-26877814A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Awareness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EA9C3-C4A9-4AF5-92FD-29F3B86B4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Context refers to the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pieces of information that capture the characteristics</a:t>
            </a:r>
            <a:r>
              <a:rPr lang="en-US" dirty="0"/>
              <a:t> of pervasive computing environments.</a:t>
            </a:r>
          </a:p>
          <a:p>
            <a:r>
              <a:rPr lang="en-US" dirty="0"/>
              <a:t>Classification based on the context sources: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Physical context</a:t>
            </a:r>
            <a:r>
              <a:rPr lang="en-US" dirty="0"/>
              <a:t> = aggregated by physical resources (example: wireless sensors, RFID, and so on.)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Virtual context</a:t>
            </a:r>
            <a:r>
              <a:rPr lang="en-US" dirty="0"/>
              <a:t> = specified by users or captured from users interaction (example: preferences, business processes, goals, task, and so on)</a:t>
            </a:r>
          </a:p>
          <a:p>
            <a:endParaRPr lang="en-US" dirty="0"/>
          </a:p>
          <a:p>
            <a:r>
              <a:rPr lang="en-US" dirty="0"/>
              <a:t>Context awareness is a mechanism that assist pervasive application in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adapting their behaviors to the evolving contexts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957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B7D34-3D72-46EE-A372-9F18412FE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COMP6506-Pervasive Software Engineering course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83BF5B-656E-4965-B9D4-1B4676C21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603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6BC13-F8E3-48C4-85F0-97AA1B989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9D700-A95F-47D5-98DF-C5D7C931E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Pervasive devices exhibit very different features and functions.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Resources</a:t>
            </a:r>
            <a:r>
              <a:rPr lang="en-US" dirty="0"/>
              <a:t> in pervasive systems are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limited and heterogeneous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Efficient resource management </a:t>
            </a:r>
            <a:r>
              <a:rPr lang="en-US" dirty="0"/>
              <a:t>policies play a very important role in pervasive computing (and also related to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resource allocation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8900234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A8438-2096-4F7C-9B4F-B6DD32319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Human-Computer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84C07-2455-4C65-B681-DDBA5A8F0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HCI provides channels for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people to communicate with digital worlds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 smart spaces, HCI marks itself off from tradition interaction with various computing devices (e.g., TV, smartphone, refrigerator, etc.) by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incorporating diversifies interaction modalities </a:t>
            </a:r>
            <a:r>
              <a:rPr lang="en-US" dirty="0"/>
              <a:t>(e.g., speech, gesture, face expression, etc.).</a:t>
            </a:r>
          </a:p>
          <a:p>
            <a:endParaRPr lang="en-US" dirty="0"/>
          </a:p>
          <a:p>
            <a:r>
              <a:rPr lang="en-US" dirty="0"/>
              <a:t>To achieve interaction migration in smart spaces, a Web service-based HCI migration framework will be introduced in which integration application logic an implicit approach to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find user preferences by learning from past interactions</a:t>
            </a:r>
            <a:r>
              <a:rPr lang="en-US" dirty="0"/>
              <a:t> with each individual user.</a:t>
            </a:r>
          </a:p>
        </p:txBody>
      </p:sp>
    </p:spTree>
    <p:extLst>
      <p:ext uri="{BB962C8B-B14F-4D97-AF65-F5344CB8AC3E}">
        <p14:creationId xmlns:p14="http://schemas.microsoft.com/office/powerpoint/2010/main" val="33272167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44AEC-FBBE-4F4A-BBFE-749F6BD1F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EAF03-7AE5-4090-A5F9-3E6BC0A21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Groupwork</a:t>
            </a:r>
          </a:p>
          <a:p>
            <a:r>
              <a:rPr lang="en-US" sz="3600" dirty="0"/>
              <a:t>Do lite research on the most </a:t>
            </a:r>
            <a:r>
              <a:rPr lang="en-US" sz="3600" b="1" dirty="0">
                <a:solidFill>
                  <a:srgbClr val="FF0000"/>
                </a:solidFill>
              </a:rPr>
              <a:t>unique</a:t>
            </a:r>
            <a:r>
              <a:rPr lang="en-US" sz="3600" dirty="0"/>
              <a:t> and </a:t>
            </a:r>
            <a:r>
              <a:rPr lang="en-US" sz="3600" b="1" dirty="0">
                <a:solidFill>
                  <a:srgbClr val="FF0000"/>
                </a:solidFill>
              </a:rPr>
              <a:t>useful</a:t>
            </a:r>
            <a:r>
              <a:rPr lang="en-US" sz="3600" dirty="0"/>
              <a:t> pervasive technology according to you.</a:t>
            </a:r>
          </a:p>
          <a:p>
            <a:r>
              <a:rPr lang="en-US" sz="3600" dirty="0"/>
              <a:t>What does it do?</a:t>
            </a:r>
          </a:p>
          <a:p>
            <a:r>
              <a:rPr lang="en-US" sz="3600" dirty="0"/>
              <a:t>How to improve it </a:t>
            </a:r>
          </a:p>
        </p:txBody>
      </p:sp>
    </p:spTree>
    <p:extLst>
      <p:ext uri="{BB962C8B-B14F-4D97-AF65-F5344CB8AC3E}">
        <p14:creationId xmlns:p14="http://schemas.microsoft.com/office/powerpoint/2010/main" val="20294289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79A23-4AF7-4D22-982F-885DE401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A3B8DA-4AA8-4A7E-903D-F2CAB05A9A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34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Guo, M., Zhou, J., Tang, F., &amp; Shen, Y. (2016). </a:t>
            </a:r>
            <a:r>
              <a:rPr lang="en-US" i="1" dirty="0"/>
              <a:t>Pervasive computing: concepts, technologies and applications</a:t>
            </a:r>
            <a:r>
              <a:rPr lang="en-US" dirty="0"/>
              <a:t> (1st ed.). CRC Press</a:t>
            </a:r>
          </a:p>
          <a:p>
            <a:r>
              <a:rPr lang="en-US" dirty="0" err="1"/>
              <a:t>Resmini</a:t>
            </a:r>
            <a:r>
              <a:rPr lang="en-US" dirty="0"/>
              <a:t>, A., &amp; Rosati, L. (2011). </a:t>
            </a:r>
            <a:r>
              <a:rPr lang="en-US" i="1" dirty="0"/>
              <a:t>Pervasive information architecture: designing cross-channel user experiences</a:t>
            </a:r>
            <a:r>
              <a:rPr lang="en-US" dirty="0"/>
              <a:t> (1st ed.). Elsevier.</a:t>
            </a:r>
          </a:p>
          <a:p>
            <a:r>
              <a:rPr lang="en-US" dirty="0"/>
              <a:t>Monk, S. (2019). </a:t>
            </a:r>
            <a:r>
              <a:rPr lang="en-US" i="1" dirty="0"/>
              <a:t>Raspberry Pi cookbook: Software and hardware problems and solutions</a:t>
            </a:r>
            <a:r>
              <a:rPr lang="en-US" dirty="0"/>
              <a:t> (3rd ed.). O'Reilly Media.</a:t>
            </a:r>
          </a:p>
          <a:p>
            <a:r>
              <a:rPr lang="en-US" dirty="0"/>
              <a:t>Blum, J. (2019). </a:t>
            </a:r>
            <a:r>
              <a:rPr lang="en-US" i="1" dirty="0"/>
              <a:t>Exploring Arduino: tools and techniques for engineering wizardry</a:t>
            </a:r>
            <a:r>
              <a:rPr lang="en-US" dirty="0"/>
              <a:t> (2nd ed.). Wiley.</a:t>
            </a:r>
          </a:p>
          <a:p>
            <a:r>
              <a:rPr lang="en-US" dirty="0"/>
              <a:t>Martinez, J.J. &amp; </a:t>
            </a:r>
            <a:r>
              <a:rPr lang="en-US" dirty="0" err="1"/>
              <a:t>Dewanti</a:t>
            </a:r>
            <a:r>
              <a:rPr lang="en-US" dirty="0"/>
              <a:t>, S.S. (2019). “</a:t>
            </a:r>
            <a:r>
              <a:rPr lang="en-US" i="1" dirty="0"/>
              <a:t>Multimodal Interfaces: A Study on Speech-Hand Gesture Recognition</a:t>
            </a:r>
            <a:r>
              <a:rPr lang="en-US" dirty="0"/>
              <a:t>”. Paper on International Conference on Information and Communications Technology. IEEE Xplore.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040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3BE8A-256E-41EF-99D0-6A21683FF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7675B-1B18-4D03-B0D9-2E846A6EC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36294"/>
            <a:ext cx="5201653" cy="4981073"/>
          </a:xfrm>
        </p:spPr>
        <p:txBody>
          <a:bodyPr>
            <a:normAutofit/>
          </a:bodyPr>
          <a:lstStyle/>
          <a:p>
            <a:pPr marL="91440" marR="0" lvl="0" indent="-152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 "/>
            </a:pPr>
            <a:r>
              <a:rPr lang="en-US" sz="24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Learn methods:</a:t>
            </a:r>
            <a:endParaRPr lang="en-US" dirty="0"/>
          </a:p>
          <a:p>
            <a:pPr marL="384048" marR="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◦"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used in large scale software development projects, </a:t>
            </a:r>
          </a:p>
          <a:p>
            <a:pPr marL="384048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◦"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emphasizing requirements analysis,</a:t>
            </a:r>
            <a:endParaRPr lang="en-US" dirty="0"/>
          </a:p>
          <a:p>
            <a:pPr marL="384048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◦"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design, </a:t>
            </a:r>
          </a:p>
          <a:p>
            <a:pPr marL="384048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◦"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implementation, </a:t>
            </a:r>
          </a:p>
          <a:p>
            <a:pPr marL="384048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◦"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and testing</a:t>
            </a:r>
          </a:p>
          <a:p>
            <a:pPr marL="0" indent="0">
              <a:spcBef>
                <a:spcPts val="600"/>
              </a:spcBef>
              <a:buClr>
                <a:schemeClr val="accent1"/>
              </a:buClr>
              <a:buSzPts val="2000"/>
              <a:buNone/>
            </a:pPr>
            <a:endParaRPr lang="en-US" sz="24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spcBef>
                <a:spcPts val="600"/>
              </a:spcBef>
              <a:buClr>
                <a:schemeClr val="accent1"/>
              </a:buClr>
              <a:buSzPts val="2000"/>
              <a:buNone/>
            </a:pPr>
            <a:r>
              <a:rPr lang="en-US" sz="24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major focus will be on components that build pervasive computing systems: smart devices, smart environments, and smart services and interactions with users</a:t>
            </a:r>
          </a:p>
          <a:p>
            <a:endParaRPr lang="en-US" dirty="0"/>
          </a:p>
        </p:txBody>
      </p:sp>
      <p:pic>
        <p:nvPicPr>
          <p:cNvPr id="4" name="Google Shape;128;p17" descr="Image result for course">
            <a:extLst>
              <a:ext uri="{FF2B5EF4-FFF2-40B4-BE49-F238E27FC236}">
                <a16:creationId xmlns:a16="http://schemas.microsoft.com/office/drawing/2014/main" id="{E6921F67-F26D-46BE-A098-DF5DEDFAD6C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80483" y="3751928"/>
            <a:ext cx="5366084" cy="28507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1244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AFE70-1C88-419C-9E1B-F8F2160E0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E0A5C-648F-406D-A75A-B41FA96EA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Lecture</a:t>
            </a:r>
          </a:p>
          <a:p>
            <a:r>
              <a:rPr lang="en-US" dirty="0"/>
              <a:t>Workshop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286B2-3D2F-334C-8076-9140DDFF8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7" y="2960398"/>
            <a:ext cx="10982325" cy="353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542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DA415-8B0C-450E-9D96-BA3B09F02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255D7-DAA8-4994-87EF-CCC4265B4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design &amp; development tools</a:t>
            </a:r>
          </a:p>
          <a:p>
            <a:r>
              <a:rPr lang="en-US" dirty="0"/>
              <a:t>Arduino</a:t>
            </a:r>
          </a:p>
          <a:p>
            <a:r>
              <a:rPr lang="en-US" dirty="0"/>
              <a:t>Raspberry Pi</a:t>
            </a:r>
          </a:p>
        </p:txBody>
      </p:sp>
      <p:pic>
        <p:nvPicPr>
          <p:cNvPr id="4" name="Google Shape;147;p20" descr="Related image">
            <a:extLst>
              <a:ext uri="{FF2B5EF4-FFF2-40B4-BE49-F238E27FC236}">
                <a16:creationId xmlns:a16="http://schemas.microsoft.com/office/drawing/2014/main" id="{B3038C20-7CFB-4897-B30F-18D7A6BBF5B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78691" y="2008857"/>
            <a:ext cx="4367878" cy="4367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48;p20">
            <a:extLst>
              <a:ext uri="{FF2B5EF4-FFF2-40B4-BE49-F238E27FC236}">
                <a16:creationId xmlns:a16="http://schemas.microsoft.com/office/drawing/2014/main" id="{E8439668-27D8-4EC7-8931-B6B7E25B183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3517" y="3660964"/>
            <a:ext cx="3859231" cy="27500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3779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FCAD-D4D3-4562-921C-324C932EA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C3B7-4275-40AC-B169-DE479243B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Group of 2</a:t>
            </a:r>
          </a:p>
          <a:p>
            <a:r>
              <a:rPr lang="en-US" dirty="0"/>
              <a:t>Product prototype – need to be submitted to </a:t>
            </a:r>
            <a:r>
              <a:rPr lang="en-US" dirty="0" err="1"/>
              <a:t>BiNus</a:t>
            </a:r>
            <a:endParaRPr lang="en-US" dirty="0"/>
          </a:p>
          <a:p>
            <a:r>
              <a:rPr lang="en-US" dirty="0"/>
              <a:t>A1 Poster – print</a:t>
            </a:r>
          </a:p>
          <a:p>
            <a:r>
              <a:rPr lang="en-US" dirty="0"/>
              <a:t>Video</a:t>
            </a:r>
          </a:p>
        </p:txBody>
      </p:sp>
      <p:pic>
        <p:nvPicPr>
          <p:cNvPr id="4" name="Picture 2" descr="Hasil gambar untuk scale model house">
            <a:extLst>
              <a:ext uri="{FF2B5EF4-FFF2-40B4-BE49-F238E27FC236}">
                <a16:creationId xmlns:a16="http://schemas.microsoft.com/office/drawing/2014/main" id="{72DCD372-5D9E-43EB-998F-DB8CF759F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436" y="3729789"/>
            <a:ext cx="6171349" cy="263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608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>
            <a:spLocks noGrp="1"/>
          </p:cNvSpPr>
          <p:nvPr>
            <p:ph type="title"/>
          </p:nvPr>
        </p:nvSpPr>
        <p:spPr>
          <a:xfrm>
            <a:off x="2346960" y="286604"/>
            <a:ext cx="7543800" cy="8924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4800"/>
            </a:pPr>
            <a:r>
              <a:rPr lang="en-GB" dirty="0"/>
              <a:t>Project References</a:t>
            </a:r>
            <a:endParaRPr sz="4800" b="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5"/>
          <p:cNvSpPr txBox="1"/>
          <p:nvPr/>
        </p:nvSpPr>
        <p:spPr>
          <a:xfrm>
            <a:off x="2510775" y="1853475"/>
            <a:ext cx="7441500" cy="3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u="sng" dirty="0">
                <a:solidFill>
                  <a:schemeClr val="hlink"/>
                </a:solidFill>
                <a:hlinkClick r:id="rId3"/>
              </a:rPr>
              <a:t>https://www.youtube.com/watch?v=IofUhxkwY60</a:t>
            </a:r>
            <a:endParaRPr dirty="0"/>
          </a:p>
          <a:p>
            <a:endParaRPr dirty="0"/>
          </a:p>
          <a:p>
            <a:r>
              <a:rPr lang="en-GB" u="sng" dirty="0">
                <a:solidFill>
                  <a:schemeClr val="hlink"/>
                </a:solidFill>
                <a:hlinkClick r:id="rId4"/>
              </a:rPr>
              <a:t>https://www.youtube.com/watch?v=W-2WZe9_mBc</a:t>
            </a:r>
            <a:endParaRPr dirty="0"/>
          </a:p>
          <a:p>
            <a:endParaRPr dirty="0"/>
          </a:p>
          <a:p>
            <a:r>
              <a:rPr lang="en-GB" u="sng" dirty="0">
                <a:solidFill>
                  <a:schemeClr val="hlink"/>
                </a:solidFill>
                <a:hlinkClick r:id="rId5"/>
              </a:rPr>
              <a:t>https://www.youtube.com/watch?v=LSE_VK-t-X8</a:t>
            </a:r>
            <a:endParaRPr dirty="0"/>
          </a:p>
          <a:p>
            <a:endParaRPr dirty="0"/>
          </a:p>
          <a:p>
            <a:r>
              <a:rPr lang="en-GB" u="sng" dirty="0">
                <a:solidFill>
                  <a:schemeClr val="hlink"/>
                </a:solidFill>
                <a:hlinkClick r:id="rId6"/>
              </a:rPr>
              <a:t>https://www.youtube.com/watch?v=PS0Sd4JlV20</a:t>
            </a:r>
            <a:endParaRPr dirty="0"/>
          </a:p>
          <a:p>
            <a:endParaRPr dirty="0"/>
          </a:p>
          <a:p>
            <a:r>
              <a:rPr lang="en-GB" u="sng" dirty="0">
                <a:solidFill>
                  <a:schemeClr val="hlink"/>
                </a:solidFill>
                <a:hlinkClick r:id="rId7"/>
              </a:rPr>
              <a:t>https://www.youtube.com/watch?v=2U40IWBS3Dk</a:t>
            </a:r>
            <a:endParaRPr dirty="0"/>
          </a:p>
          <a:p>
            <a:endParaRPr dirty="0"/>
          </a:p>
          <a:p>
            <a:r>
              <a:rPr lang="en-GB" u="sng" dirty="0">
                <a:solidFill>
                  <a:schemeClr val="hlink"/>
                </a:solidFill>
                <a:hlinkClick r:id="rId8"/>
              </a:rPr>
              <a:t>https://www.youtube.com/watch?v=l9Ab8or9nh8</a:t>
            </a:r>
            <a:endParaRPr dirty="0"/>
          </a:p>
          <a:p>
            <a:endParaRPr dirty="0"/>
          </a:p>
          <a:p>
            <a:r>
              <a:rPr lang="en-GB" u="sng" dirty="0">
                <a:solidFill>
                  <a:schemeClr val="hlink"/>
                </a:solidFill>
                <a:hlinkClick r:id="rId9"/>
              </a:rPr>
              <a:t>https://www.youtube.com/watch?v=alwuYtvHymY</a:t>
            </a:r>
            <a:endParaRPr dirty="0"/>
          </a:p>
          <a:p>
            <a:endParaRPr dirty="0"/>
          </a:p>
          <a:p>
            <a:r>
              <a:rPr lang="en-GB" u="sng" dirty="0">
                <a:solidFill>
                  <a:schemeClr val="hlink"/>
                </a:solidFill>
                <a:hlinkClick r:id="rId10"/>
              </a:rPr>
              <a:t>https://www.youtube.com/watch?v=H5MjYnps2I0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2023</Words>
  <Application>Microsoft Macintosh PowerPoint</Application>
  <PresentationFormat>Widescreen</PresentationFormat>
  <Paragraphs>279</Paragraphs>
  <Slides>44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Arial</vt:lpstr>
      <vt:lpstr>Calibri</vt:lpstr>
      <vt:lpstr>Calibri Light</vt:lpstr>
      <vt:lpstr>Office Theme</vt:lpstr>
      <vt:lpstr>Pervasive Software Engineering </vt:lpstr>
      <vt:lpstr>Session Learning Outcomes</vt:lpstr>
      <vt:lpstr>Agenda</vt:lpstr>
      <vt:lpstr>About COMP6506-Pervasive Software Engineering course</vt:lpstr>
      <vt:lpstr>Course Description</vt:lpstr>
      <vt:lpstr>Course Structure</vt:lpstr>
      <vt:lpstr>Course Requirements</vt:lpstr>
      <vt:lpstr>Project</vt:lpstr>
      <vt:lpstr>Project References</vt:lpstr>
      <vt:lpstr>Suggested Equipment</vt:lpstr>
      <vt:lpstr>PowerPoint Presentation</vt:lpstr>
      <vt:lpstr>PowerPoint Presentation</vt:lpstr>
      <vt:lpstr>Perspective of  Pervasive Computing</vt:lpstr>
      <vt:lpstr>Technology Trend Overview</vt:lpstr>
      <vt:lpstr>Technology Trend Overview</vt:lpstr>
      <vt:lpstr>Growth of Computing Technology </vt:lpstr>
      <vt:lpstr>PowerPoint Presentation</vt:lpstr>
      <vt:lpstr>Some Definitions</vt:lpstr>
      <vt:lpstr>Some Definitions</vt:lpstr>
      <vt:lpstr>Technology Trend Overview</vt:lpstr>
      <vt:lpstr>Technology Trend Overview</vt:lpstr>
      <vt:lpstr>Smart Clothing </vt:lpstr>
      <vt:lpstr>Smart Glasses </vt:lpstr>
      <vt:lpstr>PowerPoint Presentation</vt:lpstr>
      <vt:lpstr>Todays Wearable Computer </vt:lpstr>
      <vt:lpstr>Discussion</vt:lpstr>
      <vt:lpstr>Pervasive Computing: Concepts</vt:lpstr>
      <vt:lpstr>PowerPoint Presentation</vt:lpstr>
      <vt:lpstr>Challenges</vt:lpstr>
      <vt:lpstr>PowerPoint Presentation</vt:lpstr>
      <vt:lpstr>Challenges</vt:lpstr>
      <vt:lpstr>Challenges</vt:lpstr>
      <vt:lpstr>Challenges</vt:lpstr>
      <vt:lpstr>Challenges</vt:lpstr>
      <vt:lpstr>Challenges</vt:lpstr>
      <vt:lpstr>Technology</vt:lpstr>
      <vt:lpstr>Technology</vt:lpstr>
      <vt:lpstr>Middleware</vt:lpstr>
      <vt:lpstr>Context Awareness</vt:lpstr>
      <vt:lpstr>Resource Management</vt:lpstr>
      <vt:lpstr>Human-Computer Interaction</vt:lpstr>
      <vt:lpstr>Discussion</vt:lpstr>
      <vt:lpstr>Thank you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Diah Wihardini</dc:creator>
  <cp:lastModifiedBy>Satrio Pradono, S.Kom., M.T.I.</cp:lastModifiedBy>
  <cp:revision>127</cp:revision>
  <dcterms:created xsi:type="dcterms:W3CDTF">2018-07-13T04:13:16Z</dcterms:created>
  <dcterms:modified xsi:type="dcterms:W3CDTF">2022-09-19T03:01:22Z</dcterms:modified>
</cp:coreProperties>
</file>